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3" r:id="rId12"/>
    <p:sldId id="275" r:id="rId13"/>
    <p:sldId id="278" r:id="rId14"/>
    <p:sldId id="280" r:id="rId15"/>
    <p:sldId id="281" r:id="rId16"/>
    <p:sldId id="284" r:id="rId17"/>
    <p:sldId id="285" r:id="rId18"/>
    <p:sldId id="287" r:id="rId19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344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047" y="6400799"/>
            <a:ext cx="12189460" cy="457200"/>
          </a:xfrm>
          <a:custGeom>
            <a:avLst/>
            <a:gdLst/>
            <a:ahLst/>
            <a:cxnLst/>
            <a:rect l="l" t="t" r="r" b="b"/>
            <a:pathLst>
              <a:path w="12189460" h="457200">
                <a:moveTo>
                  <a:pt x="12188952" y="0"/>
                </a:moveTo>
                <a:lnTo>
                  <a:pt x="0" y="0"/>
                </a:lnTo>
                <a:lnTo>
                  <a:pt x="0" y="457199"/>
                </a:lnTo>
                <a:lnTo>
                  <a:pt x="12188952" y="457199"/>
                </a:lnTo>
                <a:lnTo>
                  <a:pt x="12188952" y="0"/>
                </a:lnTo>
                <a:close/>
              </a:path>
            </a:pathLst>
          </a:custGeom>
          <a:solidFill>
            <a:srgbClr val="2583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6333744"/>
            <a:ext cx="12189460" cy="64135"/>
          </a:xfrm>
          <a:custGeom>
            <a:avLst/>
            <a:gdLst/>
            <a:ahLst/>
            <a:cxnLst/>
            <a:rect l="l" t="t" r="r" b="b"/>
            <a:pathLst>
              <a:path w="12189460" h="64135">
                <a:moveTo>
                  <a:pt x="12188952" y="0"/>
                </a:moveTo>
                <a:lnTo>
                  <a:pt x="0" y="0"/>
                </a:lnTo>
                <a:lnTo>
                  <a:pt x="0" y="64007"/>
                </a:lnTo>
                <a:lnTo>
                  <a:pt x="12188952" y="64007"/>
                </a:lnTo>
                <a:lnTo>
                  <a:pt x="12188952" y="0"/>
                </a:lnTo>
                <a:close/>
              </a:path>
            </a:pathLst>
          </a:custGeom>
          <a:solidFill>
            <a:srgbClr val="1CAC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020316" y="1315034"/>
            <a:ext cx="7896225" cy="20377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06680">
              <a:lnSpc>
                <a:spcPts val="11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rgbClr val="001F5F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06680">
              <a:lnSpc>
                <a:spcPts val="11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047" y="6400799"/>
            <a:ext cx="12189460" cy="457200"/>
          </a:xfrm>
          <a:custGeom>
            <a:avLst/>
            <a:gdLst/>
            <a:ahLst/>
            <a:cxnLst/>
            <a:rect l="l" t="t" r="r" b="b"/>
            <a:pathLst>
              <a:path w="12189460" h="457200">
                <a:moveTo>
                  <a:pt x="12188952" y="0"/>
                </a:moveTo>
                <a:lnTo>
                  <a:pt x="0" y="0"/>
                </a:lnTo>
                <a:lnTo>
                  <a:pt x="0" y="457199"/>
                </a:lnTo>
                <a:lnTo>
                  <a:pt x="12188952" y="457199"/>
                </a:lnTo>
                <a:lnTo>
                  <a:pt x="12188952" y="0"/>
                </a:lnTo>
                <a:close/>
              </a:path>
            </a:pathLst>
          </a:custGeom>
          <a:solidFill>
            <a:srgbClr val="2583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6333744"/>
            <a:ext cx="12189460" cy="64135"/>
          </a:xfrm>
          <a:custGeom>
            <a:avLst/>
            <a:gdLst/>
            <a:ahLst/>
            <a:cxnLst/>
            <a:rect l="l" t="t" r="r" b="b"/>
            <a:pathLst>
              <a:path w="12189460" h="64135">
                <a:moveTo>
                  <a:pt x="12188952" y="0"/>
                </a:moveTo>
                <a:lnTo>
                  <a:pt x="0" y="0"/>
                </a:lnTo>
                <a:lnTo>
                  <a:pt x="0" y="64007"/>
                </a:lnTo>
                <a:lnTo>
                  <a:pt x="12188952" y="64007"/>
                </a:lnTo>
                <a:lnTo>
                  <a:pt x="12188952" y="0"/>
                </a:lnTo>
                <a:close/>
              </a:path>
            </a:pathLst>
          </a:custGeom>
          <a:solidFill>
            <a:srgbClr val="1CAC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rgbClr val="001F5F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93724" y="1967610"/>
            <a:ext cx="4851400" cy="38982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06680">
              <a:lnSpc>
                <a:spcPts val="11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047" y="6400799"/>
            <a:ext cx="12189460" cy="457200"/>
          </a:xfrm>
          <a:custGeom>
            <a:avLst/>
            <a:gdLst/>
            <a:ahLst/>
            <a:cxnLst/>
            <a:rect l="l" t="t" r="r" b="b"/>
            <a:pathLst>
              <a:path w="12189460" h="457200">
                <a:moveTo>
                  <a:pt x="12188952" y="0"/>
                </a:moveTo>
                <a:lnTo>
                  <a:pt x="0" y="0"/>
                </a:lnTo>
                <a:lnTo>
                  <a:pt x="0" y="457199"/>
                </a:lnTo>
                <a:lnTo>
                  <a:pt x="12188952" y="457199"/>
                </a:lnTo>
                <a:lnTo>
                  <a:pt x="12188952" y="0"/>
                </a:lnTo>
                <a:close/>
              </a:path>
            </a:pathLst>
          </a:custGeom>
          <a:solidFill>
            <a:srgbClr val="2583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6333744"/>
            <a:ext cx="12189460" cy="64135"/>
          </a:xfrm>
          <a:custGeom>
            <a:avLst/>
            <a:gdLst/>
            <a:ahLst/>
            <a:cxnLst/>
            <a:rect l="l" t="t" r="r" b="b"/>
            <a:pathLst>
              <a:path w="12189460" h="64135">
                <a:moveTo>
                  <a:pt x="12188952" y="0"/>
                </a:moveTo>
                <a:lnTo>
                  <a:pt x="0" y="0"/>
                </a:lnTo>
                <a:lnTo>
                  <a:pt x="0" y="64007"/>
                </a:lnTo>
                <a:lnTo>
                  <a:pt x="12188952" y="64007"/>
                </a:lnTo>
                <a:lnTo>
                  <a:pt x="12188952" y="0"/>
                </a:lnTo>
                <a:close/>
              </a:path>
            </a:pathLst>
          </a:custGeom>
          <a:solidFill>
            <a:srgbClr val="1CAC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rgbClr val="001F5F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06680">
              <a:lnSpc>
                <a:spcPts val="11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06680">
              <a:lnSpc>
                <a:spcPts val="11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047" y="6400799"/>
            <a:ext cx="12189460" cy="457200"/>
          </a:xfrm>
          <a:custGeom>
            <a:avLst/>
            <a:gdLst/>
            <a:ahLst/>
            <a:cxnLst/>
            <a:rect l="l" t="t" r="r" b="b"/>
            <a:pathLst>
              <a:path w="12189460" h="457200">
                <a:moveTo>
                  <a:pt x="12188952" y="0"/>
                </a:moveTo>
                <a:lnTo>
                  <a:pt x="0" y="0"/>
                </a:lnTo>
                <a:lnTo>
                  <a:pt x="0" y="457199"/>
                </a:lnTo>
                <a:lnTo>
                  <a:pt x="12188952" y="457199"/>
                </a:lnTo>
                <a:lnTo>
                  <a:pt x="12188952" y="0"/>
                </a:lnTo>
                <a:close/>
              </a:path>
            </a:pathLst>
          </a:custGeom>
          <a:solidFill>
            <a:srgbClr val="2583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6333744"/>
            <a:ext cx="12189460" cy="64135"/>
          </a:xfrm>
          <a:custGeom>
            <a:avLst/>
            <a:gdLst/>
            <a:ahLst/>
            <a:cxnLst/>
            <a:rect l="l" t="t" r="r" b="b"/>
            <a:pathLst>
              <a:path w="12189460" h="64135">
                <a:moveTo>
                  <a:pt x="12188952" y="0"/>
                </a:moveTo>
                <a:lnTo>
                  <a:pt x="0" y="0"/>
                </a:lnTo>
                <a:lnTo>
                  <a:pt x="0" y="64007"/>
                </a:lnTo>
                <a:lnTo>
                  <a:pt x="12188952" y="64007"/>
                </a:lnTo>
                <a:lnTo>
                  <a:pt x="12188952" y="0"/>
                </a:lnTo>
                <a:close/>
              </a:path>
            </a:pathLst>
          </a:custGeom>
          <a:solidFill>
            <a:srgbClr val="1CAC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193291" y="1737360"/>
            <a:ext cx="9966960" cy="0"/>
          </a:xfrm>
          <a:custGeom>
            <a:avLst/>
            <a:gdLst/>
            <a:ahLst/>
            <a:cxnLst/>
            <a:rect l="l" t="t" r="r" b="b"/>
            <a:pathLst>
              <a:path w="9966960">
                <a:moveTo>
                  <a:pt x="0" y="0"/>
                </a:moveTo>
                <a:lnTo>
                  <a:pt x="9966960" y="0"/>
                </a:lnTo>
              </a:path>
            </a:pathLst>
          </a:custGeom>
          <a:ln w="9525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19048" y="306070"/>
            <a:ext cx="10153903" cy="13792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>
                <a:solidFill>
                  <a:srgbClr val="001F5F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29590" y="1810638"/>
            <a:ext cx="11332819" cy="39852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947145" y="6575552"/>
            <a:ext cx="213359" cy="1600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5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06680">
              <a:lnSpc>
                <a:spcPts val="11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schools.scsk12.org/riverview-k8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nafsce.site-ym.com/page/definition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schools.scsk12.org/riverview-k8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n.gov/education/districts/academic-standards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thompsontd@scsk12.org" TargetMode="External"/><Relationship Id="rId2" Type="http://schemas.openxmlformats.org/officeDocument/2006/relationships/hyperlink" Target="mailto:cooperwoodjemisr@scsk12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amersonms@scsk12.org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6333744"/>
            <a:ext cx="12192000" cy="524510"/>
            <a:chOff x="0" y="6333744"/>
            <a:chExt cx="12192000" cy="524510"/>
          </a:xfrm>
        </p:grpSpPr>
        <p:sp>
          <p:nvSpPr>
            <p:cNvPr id="3" name="object 3"/>
            <p:cNvSpPr/>
            <p:nvPr/>
          </p:nvSpPr>
          <p:spPr>
            <a:xfrm>
              <a:off x="0" y="6400799"/>
              <a:ext cx="12192000" cy="457200"/>
            </a:xfrm>
            <a:custGeom>
              <a:avLst/>
              <a:gdLst/>
              <a:ahLst/>
              <a:cxnLst/>
              <a:rect l="l" t="t" r="r" b="b"/>
              <a:pathLst>
                <a:path w="12192000" h="457200">
                  <a:moveTo>
                    <a:pt x="12192000" y="0"/>
                  </a:moveTo>
                  <a:lnTo>
                    <a:pt x="0" y="0"/>
                  </a:lnTo>
                  <a:lnTo>
                    <a:pt x="0" y="457199"/>
                  </a:lnTo>
                  <a:lnTo>
                    <a:pt x="12192000" y="457199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2583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6333744"/>
              <a:ext cx="12192000" cy="67310"/>
            </a:xfrm>
            <a:custGeom>
              <a:avLst/>
              <a:gdLst/>
              <a:ahLst/>
              <a:cxnLst/>
              <a:rect l="l" t="t" r="r" b="b"/>
              <a:pathLst>
                <a:path w="12192000" h="67310">
                  <a:moveTo>
                    <a:pt x="12192000" y="0"/>
                  </a:moveTo>
                  <a:lnTo>
                    <a:pt x="0" y="0"/>
                  </a:lnTo>
                  <a:lnTo>
                    <a:pt x="0" y="67055"/>
                  </a:lnTo>
                  <a:lnTo>
                    <a:pt x="12192000" y="67055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1CAC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1207008" y="4343400"/>
            <a:ext cx="9875520" cy="0"/>
          </a:xfrm>
          <a:custGeom>
            <a:avLst/>
            <a:gdLst/>
            <a:ahLst/>
            <a:cxnLst/>
            <a:rect l="l" t="t" r="r" b="b"/>
            <a:pathLst>
              <a:path w="9875520">
                <a:moveTo>
                  <a:pt x="0" y="0"/>
                </a:moveTo>
                <a:lnTo>
                  <a:pt x="9875520" y="0"/>
                </a:lnTo>
              </a:path>
            </a:pathLst>
          </a:custGeom>
          <a:ln w="9525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078275" y="520049"/>
            <a:ext cx="648906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6000" b="1" spc="-5" dirty="0">
                <a:latin typeface="Arial"/>
                <a:cs typeface="Arial"/>
              </a:rPr>
              <a:t>Riverview School</a:t>
            </a:r>
            <a:endParaRPr sz="60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xfrm>
            <a:off x="762000" y="1734698"/>
            <a:ext cx="10238409" cy="938077"/>
          </a:xfrm>
          <a:prstGeom prst="rect">
            <a:avLst/>
          </a:prstGeom>
        </p:spPr>
        <p:txBody>
          <a:bodyPr vert="horz" wrap="square" lIns="0" tIns="154305" rIns="0" bIns="0" rtlCol="0">
            <a:spAutoFit/>
          </a:bodyPr>
          <a:lstStyle/>
          <a:p>
            <a:pPr marL="4344035" marR="5080" indent="-3071495" algn="ctr">
              <a:lnSpc>
                <a:spcPts val="6110"/>
              </a:lnSpc>
              <a:spcBef>
                <a:spcPts val="1215"/>
              </a:spcBef>
            </a:pPr>
            <a:r>
              <a:rPr sz="6000" spc="-5" dirty="0">
                <a:solidFill>
                  <a:srgbClr val="001F5F"/>
                </a:solidFill>
              </a:rPr>
              <a:t>Title</a:t>
            </a:r>
            <a:r>
              <a:rPr sz="6000" spc="-10" dirty="0">
                <a:solidFill>
                  <a:srgbClr val="001F5F"/>
                </a:solidFill>
              </a:rPr>
              <a:t> </a:t>
            </a:r>
            <a:r>
              <a:rPr sz="6000" dirty="0">
                <a:solidFill>
                  <a:srgbClr val="001F5F"/>
                </a:solidFill>
              </a:rPr>
              <a:t>I </a:t>
            </a:r>
            <a:r>
              <a:rPr sz="6000" spc="-1650" dirty="0">
                <a:solidFill>
                  <a:srgbClr val="001F5F"/>
                </a:solidFill>
              </a:rPr>
              <a:t> </a:t>
            </a:r>
            <a:r>
              <a:rPr sz="6000" spc="-5" dirty="0">
                <a:solidFill>
                  <a:srgbClr val="001F5F"/>
                </a:solidFill>
              </a:rPr>
              <a:t>Meeting</a:t>
            </a:r>
            <a:endParaRPr sz="6000" dirty="0"/>
          </a:p>
        </p:txBody>
      </p:sp>
      <p:sp>
        <p:nvSpPr>
          <p:cNvPr id="8" name="object 8"/>
          <p:cNvSpPr txBox="1"/>
          <p:nvPr/>
        </p:nvSpPr>
        <p:spPr>
          <a:xfrm>
            <a:off x="4650407" y="2924920"/>
            <a:ext cx="4916933" cy="98764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19150">
              <a:lnSpc>
                <a:spcPct val="138300"/>
              </a:lnSpc>
              <a:spcBef>
                <a:spcPts val="100"/>
              </a:spcBef>
              <a:tabLst>
                <a:tab pos="1402715" algn="l"/>
                <a:tab pos="2707005" algn="l"/>
              </a:tabLst>
            </a:pPr>
            <a:r>
              <a:rPr lang="en-US" sz="2400" spc="-5" dirty="0">
                <a:solidFill>
                  <a:srgbClr val="001F5F"/>
                </a:solidFill>
                <a:latin typeface="Arial MT"/>
                <a:cs typeface="Arial MT"/>
              </a:rPr>
              <a:t>August 12, 2024 – 3:30 PM</a:t>
            </a:r>
          </a:p>
          <a:p>
            <a:pPr marL="12700" marR="819150">
              <a:lnSpc>
                <a:spcPct val="138300"/>
              </a:lnSpc>
              <a:spcBef>
                <a:spcPts val="100"/>
              </a:spcBef>
              <a:tabLst>
                <a:tab pos="1402715" algn="l"/>
                <a:tab pos="2707005" algn="l"/>
              </a:tabLst>
            </a:pPr>
            <a:r>
              <a:rPr lang="en-US" sz="2400" spc="-5" dirty="0">
                <a:solidFill>
                  <a:srgbClr val="001F5F"/>
                </a:solidFill>
                <a:latin typeface="Arial MT"/>
                <a:cs typeface="Arial MT"/>
              </a:rPr>
              <a:t>August 13, 2024  -</a:t>
            </a:r>
            <a:r>
              <a:rPr sz="2400" spc="-5" dirty="0">
                <a:solidFill>
                  <a:srgbClr val="001F5F"/>
                </a:solidFill>
                <a:latin typeface="Arial MT"/>
                <a:cs typeface="Arial MT"/>
              </a:rPr>
              <a:t>9:00</a:t>
            </a:r>
            <a:r>
              <a:rPr sz="2400" dirty="0">
                <a:solidFill>
                  <a:srgbClr val="001F5F"/>
                </a:solidFill>
                <a:latin typeface="Arial MT"/>
                <a:cs typeface="Arial MT"/>
              </a:rPr>
              <a:t> AM</a:t>
            </a:r>
            <a:endParaRPr sz="2400" dirty="0">
              <a:latin typeface="Arial MT"/>
              <a:cs typeface="Arial MT"/>
            </a:endParaRPr>
          </a:p>
        </p:txBody>
      </p:sp>
      <p:sp>
        <p:nvSpPr>
          <p:cNvPr id="10" name="object 8">
            <a:extLst>
              <a:ext uri="{FF2B5EF4-FFF2-40B4-BE49-F238E27FC236}">
                <a16:creationId xmlns:a16="http://schemas.microsoft.com/office/drawing/2014/main" id="{EF9E44A6-F8D3-D8C8-A9C2-CB7A9DED13B4}"/>
              </a:ext>
            </a:extLst>
          </p:cNvPr>
          <p:cNvSpPr txBox="1"/>
          <p:nvPr/>
        </p:nvSpPr>
        <p:spPr>
          <a:xfrm>
            <a:off x="469615" y="5152353"/>
            <a:ext cx="5410200" cy="9748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19150">
              <a:lnSpc>
                <a:spcPct val="138300"/>
              </a:lnSpc>
              <a:spcBef>
                <a:spcPts val="100"/>
              </a:spcBef>
              <a:tabLst>
                <a:tab pos="1402715" algn="l"/>
                <a:tab pos="2707005" algn="l"/>
              </a:tabLst>
            </a:pPr>
            <a:r>
              <a:rPr sz="2400" dirty="0">
                <a:solidFill>
                  <a:srgbClr val="001F5F"/>
                </a:solidFill>
                <a:latin typeface="Arial MT"/>
                <a:cs typeface="Arial MT"/>
              </a:rPr>
              <a:t>Dr. </a:t>
            </a:r>
            <a:r>
              <a:rPr lang="en-US" sz="2400" spc="-5" dirty="0">
                <a:solidFill>
                  <a:srgbClr val="001F5F"/>
                </a:solidFill>
                <a:latin typeface="Arial MT"/>
                <a:cs typeface="Arial MT"/>
              </a:rPr>
              <a:t>Rasheedah Jemison</a:t>
            </a:r>
            <a:r>
              <a:rPr sz="2400" spc="-5" dirty="0">
                <a:solidFill>
                  <a:srgbClr val="001F5F"/>
                </a:solidFill>
                <a:latin typeface="Arial MT"/>
                <a:cs typeface="Arial MT"/>
              </a:rPr>
              <a:t>,</a:t>
            </a:r>
            <a:r>
              <a:rPr lang="en-US" sz="2400" spc="15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1F5F"/>
                </a:solidFill>
                <a:latin typeface="Arial MT"/>
                <a:cs typeface="Arial MT"/>
              </a:rPr>
              <a:t>Principal</a:t>
            </a:r>
            <a:endParaRPr sz="24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95400" y="533400"/>
            <a:ext cx="869696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latin typeface="Arial MT"/>
                <a:cs typeface="Arial MT"/>
              </a:rPr>
              <a:t>What</a:t>
            </a:r>
            <a:r>
              <a:rPr sz="4400" spc="-5" dirty="0">
                <a:latin typeface="Arial MT"/>
                <a:cs typeface="Arial MT"/>
              </a:rPr>
              <a:t> </a:t>
            </a:r>
            <a:r>
              <a:rPr sz="4400" dirty="0">
                <a:latin typeface="Arial MT"/>
                <a:cs typeface="Arial MT"/>
              </a:rPr>
              <a:t>Are</a:t>
            </a:r>
            <a:r>
              <a:rPr sz="4400" spc="-20" dirty="0">
                <a:latin typeface="Arial MT"/>
                <a:cs typeface="Arial MT"/>
              </a:rPr>
              <a:t> </a:t>
            </a:r>
            <a:r>
              <a:rPr sz="4400" dirty="0">
                <a:latin typeface="Arial MT"/>
                <a:cs typeface="Arial MT"/>
              </a:rPr>
              <a:t>Our</a:t>
            </a:r>
            <a:r>
              <a:rPr sz="4400" spc="-5" dirty="0">
                <a:latin typeface="Arial MT"/>
                <a:cs typeface="Arial MT"/>
              </a:rPr>
              <a:t> </a:t>
            </a:r>
            <a:r>
              <a:rPr sz="4400" dirty="0">
                <a:latin typeface="Arial MT"/>
                <a:cs typeface="Arial MT"/>
              </a:rPr>
              <a:t>School-Wide</a:t>
            </a:r>
            <a:r>
              <a:rPr sz="4400" spc="-35" dirty="0">
                <a:latin typeface="Arial MT"/>
                <a:cs typeface="Arial MT"/>
              </a:rPr>
              <a:t> </a:t>
            </a:r>
            <a:r>
              <a:rPr sz="4400" dirty="0">
                <a:latin typeface="Arial MT"/>
                <a:cs typeface="Arial MT"/>
              </a:rPr>
              <a:t>Goals?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00"/>
              </a:lnSpc>
            </a:pPr>
            <a:fld id="{81D60167-4931-47E6-BA6A-407CBD079E47}" type="slidenum">
              <a:rPr dirty="0"/>
              <a:t>10</a:t>
            </a:fld>
            <a:endParaRPr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49F3B2C-35A6-BF3C-46FD-6A77A17F4223}"/>
              </a:ext>
            </a:extLst>
          </p:cNvPr>
          <p:cNvSpPr txBox="1"/>
          <p:nvPr/>
        </p:nvSpPr>
        <p:spPr>
          <a:xfrm>
            <a:off x="342900" y="1797391"/>
            <a:ext cx="11506199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i="0" dirty="0">
                <a:effectLst/>
                <a:latin typeface="Permian Slab"/>
              </a:rPr>
              <a:t>Riverview School will increase the ELA rate of met and exceeded from 12.6% in 2023 to 25% in 2025.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latin typeface="Permian Slab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Permian Slab"/>
              </a:rPr>
              <a:t> Riverview School will increase the math rate of met and exceeded from 6.2% in 2023 to 25% in 2025.</a:t>
            </a:r>
            <a:endParaRPr lang="en-US" sz="2400" b="0" i="0" dirty="0">
              <a:effectLst/>
              <a:latin typeface="Permian Slab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latin typeface="Permian Slab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Permian Slab"/>
              </a:rPr>
              <a:t>Riverview School will decrease the suspension rate from 30.1% in 23-24 to 15% in 24-25, increase the attendance rate from 83.4% EOY in 23-24 to 95% EOY in 24-25, decrease chronic absenteeism rate from 59.2% EOY 24-25 to 30% or lower 24-25.</a:t>
            </a:r>
            <a:endParaRPr lang="en-US" sz="2400" b="0" i="0" strike="noStrike" dirty="0">
              <a:effectLst/>
              <a:latin typeface="Permian Slab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latin typeface="Permian Slab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Permian Slab"/>
              </a:rPr>
              <a:t>Early Literacy - Riverview School will increase the 2nd grade ELA rate of met and exceeded from 0% in 2023 to 20% in 2025.</a:t>
            </a:r>
            <a:endParaRPr 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32917" rIns="0" bIns="0" rtlCol="0">
            <a:spAutoFit/>
          </a:bodyPr>
          <a:lstStyle/>
          <a:p>
            <a:pPr marL="2539365" marR="5080" indent="-963294">
              <a:lnSpc>
                <a:spcPts val="4490"/>
              </a:lnSpc>
              <a:spcBef>
                <a:spcPts val="910"/>
              </a:spcBef>
            </a:pPr>
            <a:r>
              <a:rPr sz="4400" dirty="0">
                <a:latin typeface="Arial MT"/>
                <a:cs typeface="Arial MT"/>
              </a:rPr>
              <a:t>What</a:t>
            </a:r>
            <a:r>
              <a:rPr sz="4400" spc="-10" dirty="0">
                <a:latin typeface="Arial MT"/>
                <a:cs typeface="Arial MT"/>
              </a:rPr>
              <a:t> </a:t>
            </a:r>
            <a:r>
              <a:rPr sz="4400" dirty="0">
                <a:latin typeface="Arial MT"/>
                <a:cs typeface="Arial MT"/>
              </a:rPr>
              <a:t>Is</a:t>
            </a:r>
            <a:r>
              <a:rPr sz="4400" spc="-10" dirty="0">
                <a:latin typeface="Arial MT"/>
                <a:cs typeface="Arial MT"/>
              </a:rPr>
              <a:t> </a:t>
            </a:r>
            <a:r>
              <a:rPr sz="4400" dirty="0">
                <a:latin typeface="Arial MT"/>
                <a:cs typeface="Arial MT"/>
              </a:rPr>
              <a:t>a</a:t>
            </a:r>
            <a:r>
              <a:rPr sz="4400" spc="-10" dirty="0">
                <a:latin typeface="Arial MT"/>
                <a:cs typeface="Arial MT"/>
              </a:rPr>
              <a:t> </a:t>
            </a:r>
            <a:r>
              <a:rPr sz="4400" dirty="0">
                <a:latin typeface="Arial MT"/>
                <a:cs typeface="Arial MT"/>
              </a:rPr>
              <a:t>Parent</a:t>
            </a:r>
            <a:r>
              <a:rPr sz="4400" spc="-10" dirty="0">
                <a:latin typeface="Arial MT"/>
                <a:cs typeface="Arial MT"/>
              </a:rPr>
              <a:t> </a:t>
            </a:r>
            <a:r>
              <a:rPr sz="4400" dirty="0">
                <a:latin typeface="Arial MT"/>
                <a:cs typeface="Arial MT"/>
              </a:rPr>
              <a:t>and</a:t>
            </a:r>
            <a:r>
              <a:rPr sz="4400" spc="-10" dirty="0">
                <a:latin typeface="Arial MT"/>
                <a:cs typeface="Arial MT"/>
              </a:rPr>
              <a:t> </a:t>
            </a:r>
            <a:r>
              <a:rPr sz="4400" dirty="0">
                <a:latin typeface="Arial MT"/>
                <a:cs typeface="Arial MT"/>
              </a:rPr>
              <a:t>Family </a:t>
            </a:r>
            <a:r>
              <a:rPr sz="4400" spc="-1210" dirty="0">
                <a:latin typeface="Arial MT"/>
                <a:cs typeface="Arial MT"/>
              </a:rPr>
              <a:t> </a:t>
            </a:r>
            <a:r>
              <a:rPr sz="4400" dirty="0">
                <a:latin typeface="Arial MT"/>
                <a:cs typeface="Arial MT"/>
              </a:rPr>
              <a:t>Engagement</a:t>
            </a:r>
            <a:r>
              <a:rPr sz="4400" spc="-10" dirty="0">
                <a:latin typeface="Arial MT"/>
                <a:cs typeface="Arial MT"/>
              </a:rPr>
              <a:t> </a:t>
            </a:r>
            <a:r>
              <a:rPr sz="4400" spc="5" dirty="0">
                <a:latin typeface="Arial MT"/>
                <a:cs typeface="Arial MT"/>
              </a:rPr>
              <a:t>Policy?</a:t>
            </a:r>
            <a:endParaRPr sz="44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4800" y="1752600"/>
            <a:ext cx="12115800" cy="439671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indent="-457200">
              <a:lnSpc>
                <a:spcPts val="2510"/>
              </a:lnSpc>
              <a:spcBef>
                <a:spcPts val="95"/>
              </a:spcBef>
              <a:buFont typeface="Calibri"/>
              <a:buChar char="▪"/>
              <a:tabLst>
                <a:tab pos="469265" algn="l"/>
                <a:tab pos="469900" algn="l"/>
              </a:tabLst>
            </a:pPr>
            <a:r>
              <a:rPr spc="-5" dirty="0">
                <a:latin typeface="Arial MT"/>
                <a:cs typeface="Arial MT"/>
              </a:rPr>
              <a:t>These</a:t>
            </a:r>
            <a:r>
              <a:rPr spc="10" dirty="0">
                <a:latin typeface="Arial MT"/>
                <a:cs typeface="Arial MT"/>
              </a:rPr>
              <a:t> </a:t>
            </a:r>
            <a:r>
              <a:rPr spc="-5" dirty="0">
                <a:latin typeface="Arial MT"/>
                <a:cs typeface="Arial MT"/>
              </a:rPr>
              <a:t>plans</a:t>
            </a:r>
            <a:r>
              <a:rPr spc="15" dirty="0">
                <a:latin typeface="Arial MT"/>
                <a:cs typeface="Arial MT"/>
              </a:rPr>
              <a:t> </a:t>
            </a:r>
            <a:r>
              <a:rPr spc="-5" dirty="0">
                <a:latin typeface="Arial MT"/>
                <a:cs typeface="Arial MT"/>
              </a:rPr>
              <a:t>address</a:t>
            </a:r>
            <a:r>
              <a:rPr spc="15" dirty="0">
                <a:latin typeface="Arial MT"/>
                <a:cs typeface="Arial MT"/>
              </a:rPr>
              <a:t> </a:t>
            </a:r>
            <a:r>
              <a:rPr spc="-5" dirty="0">
                <a:latin typeface="Arial MT"/>
                <a:cs typeface="Arial MT"/>
              </a:rPr>
              <a:t>how</a:t>
            </a:r>
            <a:r>
              <a:rPr spc="15" dirty="0">
                <a:latin typeface="Arial MT"/>
                <a:cs typeface="Arial MT"/>
              </a:rPr>
              <a:t> </a:t>
            </a:r>
            <a:r>
              <a:rPr spc="-5" dirty="0">
                <a:latin typeface="Arial MT"/>
                <a:cs typeface="Arial MT"/>
              </a:rPr>
              <a:t>the</a:t>
            </a:r>
            <a:r>
              <a:rPr spc="10" dirty="0">
                <a:latin typeface="Arial MT"/>
                <a:cs typeface="Arial MT"/>
              </a:rPr>
              <a:t> </a:t>
            </a:r>
            <a:r>
              <a:rPr spc="-5" dirty="0">
                <a:latin typeface="Arial MT"/>
                <a:cs typeface="Arial MT"/>
              </a:rPr>
              <a:t>district</a:t>
            </a:r>
            <a:r>
              <a:rPr dirty="0">
                <a:latin typeface="Arial MT"/>
                <a:cs typeface="Arial MT"/>
              </a:rPr>
              <a:t> </a:t>
            </a:r>
            <a:r>
              <a:rPr spc="-5" dirty="0">
                <a:latin typeface="Arial MT"/>
                <a:cs typeface="Arial MT"/>
              </a:rPr>
              <a:t>and</a:t>
            </a:r>
            <a:r>
              <a:rPr spc="25" dirty="0">
                <a:latin typeface="Arial MT"/>
                <a:cs typeface="Arial MT"/>
              </a:rPr>
              <a:t> </a:t>
            </a:r>
            <a:r>
              <a:rPr spc="-5" dirty="0">
                <a:latin typeface="Arial MT"/>
                <a:cs typeface="Arial MT"/>
              </a:rPr>
              <a:t>school</a:t>
            </a:r>
            <a:r>
              <a:rPr spc="5" dirty="0">
                <a:latin typeface="Arial MT"/>
                <a:cs typeface="Arial MT"/>
              </a:rPr>
              <a:t> </a:t>
            </a:r>
            <a:r>
              <a:rPr spc="-5" dirty="0">
                <a:latin typeface="Arial MT"/>
                <a:cs typeface="Arial MT"/>
              </a:rPr>
              <a:t>will</a:t>
            </a:r>
            <a:r>
              <a:rPr dirty="0">
                <a:latin typeface="Arial MT"/>
                <a:cs typeface="Arial MT"/>
              </a:rPr>
              <a:t> </a:t>
            </a:r>
            <a:r>
              <a:rPr spc="-5" dirty="0">
                <a:latin typeface="Arial MT"/>
                <a:cs typeface="Arial MT"/>
              </a:rPr>
              <a:t>implement</a:t>
            </a:r>
            <a:r>
              <a:rPr spc="35" dirty="0">
                <a:latin typeface="Arial MT"/>
                <a:cs typeface="Arial MT"/>
              </a:rPr>
              <a:t> </a:t>
            </a:r>
            <a:r>
              <a:rPr spc="-5" dirty="0">
                <a:latin typeface="Arial MT"/>
                <a:cs typeface="Arial MT"/>
              </a:rPr>
              <a:t>the</a:t>
            </a:r>
            <a:r>
              <a:rPr spc="10" dirty="0">
                <a:latin typeface="Arial MT"/>
                <a:cs typeface="Arial MT"/>
              </a:rPr>
              <a:t> </a:t>
            </a:r>
            <a:r>
              <a:rPr spc="-5" dirty="0">
                <a:latin typeface="Arial MT"/>
                <a:cs typeface="Arial MT"/>
              </a:rPr>
              <a:t>parent</a:t>
            </a:r>
            <a:r>
              <a:rPr spc="20" dirty="0">
                <a:latin typeface="Arial MT"/>
                <a:cs typeface="Arial MT"/>
              </a:rPr>
              <a:t> </a:t>
            </a:r>
            <a:r>
              <a:rPr spc="-5" dirty="0">
                <a:latin typeface="Arial MT"/>
                <a:cs typeface="Arial MT"/>
              </a:rPr>
              <a:t>and</a:t>
            </a:r>
            <a:r>
              <a:rPr spc="15" dirty="0">
                <a:latin typeface="Arial MT"/>
                <a:cs typeface="Arial MT"/>
              </a:rPr>
              <a:t> </a:t>
            </a:r>
            <a:r>
              <a:rPr spc="-5" dirty="0">
                <a:latin typeface="Arial MT"/>
                <a:cs typeface="Arial MT"/>
              </a:rPr>
              <a:t>family</a:t>
            </a:r>
            <a:endParaRPr dirty="0">
              <a:latin typeface="Arial MT"/>
              <a:cs typeface="Arial MT"/>
            </a:endParaRPr>
          </a:p>
          <a:p>
            <a:pPr marL="469900">
              <a:lnSpc>
                <a:spcPts val="2510"/>
              </a:lnSpc>
              <a:tabLst>
                <a:tab pos="5101590" algn="l"/>
              </a:tabLst>
            </a:pPr>
            <a:r>
              <a:rPr spc="-5" dirty="0">
                <a:latin typeface="Arial MT"/>
                <a:cs typeface="Arial MT"/>
              </a:rPr>
              <a:t>engagement</a:t>
            </a:r>
            <a:r>
              <a:rPr spc="40" dirty="0">
                <a:latin typeface="Arial MT"/>
                <a:cs typeface="Arial MT"/>
              </a:rPr>
              <a:t> </a:t>
            </a:r>
            <a:r>
              <a:rPr spc="-5" dirty="0">
                <a:latin typeface="Arial MT"/>
                <a:cs typeface="Arial MT"/>
              </a:rPr>
              <a:t>requirements</a:t>
            </a:r>
            <a:r>
              <a:rPr spc="50" dirty="0">
                <a:latin typeface="Arial MT"/>
                <a:cs typeface="Arial MT"/>
              </a:rPr>
              <a:t> </a:t>
            </a:r>
            <a:r>
              <a:rPr spc="-5" dirty="0">
                <a:latin typeface="Arial MT"/>
                <a:cs typeface="Arial MT"/>
              </a:rPr>
              <a:t>of</a:t>
            </a:r>
            <a:r>
              <a:rPr spc="20" dirty="0">
                <a:latin typeface="Arial MT"/>
                <a:cs typeface="Arial MT"/>
              </a:rPr>
              <a:t> </a:t>
            </a:r>
            <a:r>
              <a:rPr spc="-5" dirty="0">
                <a:latin typeface="Arial MT"/>
                <a:cs typeface="Arial MT"/>
              </a:rPr>
              <a:t>ESSA.	</a:t>
            </a:r>
            <a:endParaRPr lang="en-US" spc="-5" dirty="0">
              <a:latin typeface="Arial MT"/>
              <a:cs typeface="Arial MT"/>
            </a:endParaRPr>
          </a:p>
          <a:p>
            <a:pPr marL="469900">
              <a:lnSpc>
                <a:spcPts val="2510"/>
              </a:lnSpc>
              <a:tabLst>
                <a:tab pos="5101590" algn="l"/>
              </a:tabLst>
            </a:pPr>
            <a:r>
              <a:rPr spc="-5" dirty="0">
                <a:latin typeface="Arial MT"/>
                <a:cs typeface="Arial MT"/>
              </a:rPr>
              <a:t>Components</a:t>
            </a:r>
            <a:r>
              <a:rPr spc="15" dirty="0">
                <a:latin typeface="Arial MT"/>
                <a:cs typeface="Arial MT"/>
              </a:rPr>
              <a:t> </a:t>
            </a:r>
            <a:r>
              <a:rPr spc="-5" dirty="0">
                <a:latin typeface="Arial MT"/>
                <a:cs typeface="Arial MT"/>
              </a:rPr>
              <a:t>should</a:t>
            </a:r>
            <a:r>
              <a:rPr dirty="0">
                <a:latin typeface="Arial MT"/>
                <a:cs typeface="Arial MT"/>
              </a:rPr>
              <a:t> </a:t>
            </a:r>
            <a:r>
              <a:rPr spc="-5" dirty="0">
                <a:latin typeface="Arial MT"/>
                <a:cs typeface="Arial MT"/>
              </a:rPr>
              <a:t>include:</a:t>
            </a:r>
            <a:endParaRPr dirty="0">
              <a:latin typeface="Arial MT"/>
              <a:cs typeface="Arial MT"/>
            </a:endParaRPr>
          </a:p>
          <a:p>
            <a:pPr marL="980440" lvl="1" indent="-287655">
              <a:lnSpc>
                <a:spcPct val="100000"/>
              </a:lnSpc>
              <a:spcBef>
                <a:spcPts val="165"/>
              </a:spcBef>
              <a:buChar char="•"/>
              <a:tabLst>
                <a:tab pos="980440" algn="l"/>
                <a:tab pos="981075" algn="l"/>
              </a:tabLst>
            </a:pPr>
            <a:r>
              <a:rPr dirty="0">
                <a:latin typeface="Arial MT"/>
                <a:cs typeface="Arial MT"/>
              </a:rPr>
              <a:t>how</a:t>
            </a:r>
            <a:r>
              <a:rPr spc="-20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parents</a:t>
            </a:r>
            <a:r>
              <a:rPr spc="-35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and</a:t>
            </a:r>
            <a:r>
              <a:rPr spc="-15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families</a:t>
            </a:r>
            <a:r>
              <a:rPr spc="5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can</a:t>
            </a:r>
            <a:r>
              <a:rPr spc="-25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be</a:t>
            </a:r>
            <a:r>
              <a:rPr spc="-15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involved</a:t>
            </a:r>
            <a:r>
              <a:rPr spc="5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in decision-making</a:t>
            </a:r>
            <a:r>
              <a:rPr spc="-40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and</a:t>
            </a:r>
            <a:r>
              <a:rPr spc="-20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activities;</a:t>
            </a:r>
          </a:p>
          <a:p>
            <a:pPr marL="980440" lvl="1" indent="-287655">
              <a:lnSpc>
                <a:spcPct val="100000"/>
              </a:lnSpc>
              <a:spcBef>
                <a:spcPts val="360"/>
              </a:spcBef>
              <a:buChar char="•"/>
              <a:tabLst>
                <a:tab pos="980440" algn="l"/>
                <a:tab pos="981075" algn="l"/>
              </a:tabLst>
            </a:pPr>
            <a:r>
              <a:rPr dirty="0">
                <a:latin typeface="Arial MT"/>
                <a:cs typeface="Arial MT"/>
              </a:rPr>
              <a:t>how</a:t>
            </a:r>
            <a:r>
              <a:rPr spc="-20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parent</a:t>
            </a:r>
            <a:r>
              <a:rPr spc="-30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and</a:t>
            </a:r>
            <a:r>
              <a:rPr spc="-20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family</a:t>
            </a:r>
            <a:r>
              <a:rPr spc="-15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engagement</a:t>
            </a:r>
            <a:r>
              <a:rPr spc="-40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funds</a:t>
            </a:r>
            <a:r>
              <a:rPr spc="-30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are</a:t>
            </a:r>
            <a:r>
              <a:rPr spc="-30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being</a:t>
            </a:r>
            <a:r>
              <a:rPr spc="5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used;</a:t>
            </a:r>
          </a:p>
          <a:p>
            <a:pPr marL="980440" lvl="1" indent="-287655">
              <a:lnSpc>
                <a:spcPct val="100000"/>
              </a:lnSpc>
              <a:spcBef>
                <a:spcPts val="360"/>
              </a:spcBef>
              <a:buChar char="•"/>
              <a:tabLst>
                <a:tab pos="980440" algn="l"/>
                <a:tab pos="981075" algn="l"/>
              </a:tabLst>
            </a:pPr>
            <a:r>
              <a:rPr dirty="0">
                <a:latin typeface="Arial MT"/>
                <a:cs typeface="Arial MT"/>
              </a:rPr>
              <a:t>how</a:t>
            </a:r>
            <a:r>
              <a:rPr spc="-20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information</a:t>
            </a:r>
            <a:r>
              <a:rPr spc="-30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and</a:t>
            </a:r>
            <a:r>
              <a:rPr spc="-20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training</a:t>
            </a:r>
            <a:r>
              <a:rPr spc="-15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will be</a:t>
            </a:r>
            <a:r>
              <a:rPr spc="-15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provided</a:t>
            </a:r>
            <a:r>
              <a:rPr spc="-35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to</a:t>
            </a:r>
            <a:r>
              <a:rPr spc="-10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families;</a:t>
            </a:r>
            <a:r>
              <a:rPr spc="-30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and</a:t>
            </a:r>
          </a:p>
          <a:p>
            <a:pPr marL="980440" lvl="1" indent="-287655">
              <a:lnSpc>
                <a:spcPts val="2280"/>
              </a:lnSpc>
              <a:spcBef>
                <a:spcPts val="360"/>
              </a:spcBef>
              <a:buChar char="•"/>
              <a:tabLst>
                <a:tab pos="980440" algn="l"/>
                <a:tab pos="981075" algn="l"/>
              </a:tabLst>
            </a:pPr>
            <a:r>
              <a:rPr dirty="0">
                <a:latin typeface="Arial MT"/>
                <a:cs typeface="Arial MT"/>
              </a:rPr>
              <a:t>how</a:t>
            </a:r>
            <a:r>
              <a:rPr spc="-15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the</a:t>
            </a:r>
            <a:r>
              <a:rPr spc="-15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school</a:t>
            </a:r>
            <a:r>
              <a:rPr spc="-25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will</a:t>
            </a:r>
            <a:r>
              <a:rPr spc="5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build</a:t>
            </a:r>
            <a:r>
              <a:rPr spc="-5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capacity</a:t>
            </a:r>
            <a:r>
              <a:rPr spc="-25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in families</a:t>
            </a:r>
            <a:r>
              <a:rPr spc="-10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and</a:t>
            </a:r>
            <a:r>
              <a:rPr spc="-10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staff</a:t>
            </a:r>
            <a:r>
              <a:rPr spc="-20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for</a:t>
            </a:r>
            <a:r>
              <a:rPr spc="-30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strong</a:t>
            </a:r>
            <a:r>
              <a:rPr spc="-35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parent</a:t>
            </a:r>
            <a:r>
              <a:rPr spc="-25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and</a:t>
            </a:r>
            <a:r>
              <a:rPr spc="-10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family</a:t>
            </a:r>
          </a:p>
          <a:p>
            <a:pPr marL="980440">
              <a:lnSpc>
                <a:spcPts val="2280"/>
              </a:lnSpc>
            </a:pPr>
            <a:r>
              <a:rPr dirty="0">
                <a:latin typeface="Arial MT"/>
                <a:cs typeface="Arial MT"/>
              </a:rPr>
              <a:t>engagement.</a:t>
            </a:r>
          </a:p>
          <a:p>
            <a:pPr marL="469900" marR="1026794" indent="-457200">
              <a:lnSpc>
                <a:spcPts val="2380"/>
              </a:lnSpc>
              <a:spcBef>
                <a:spcPts val="1630"/>
              </a:spcBef>
              <a:buFont typeface="Calibri"/>
              <a:buChar char="▪"/>
              <a:tabLst>
                <a:tab pos="469265" algn="l"/>
                <a:tab pos="469900" algn="l"/>
              </a:tabLst>
            </a:pPr>
            <a:r>
              <a:rPr spc="-5" dirty="0">
                <a:latin typeface="Arial MT"/>
                <a:cs typeface="Arial MT"/>
              </a:rPr>
              <a:t>You,</a:t>
            </a:r>
            <a:r>
              <a:rPr dirty="0">
                <a:latin typeface="Arial MT"/>
                <a:cs typeface="Arial MT"/>
              </a:rPr>
              <a:t> </a:t>
            </a:r>
            <a:r>
              <a:rPr spc="-5" dirty="0">
                <a:latin typeface="Arial MT"/>
                <a:cs typeface="Arial MT"/>
              </a:rPr>
              <a:t>as</a:t>
            </a:r>
            <a:r>
              <a:rPr spc="10" dirty="0">
                <a:latin typeface="Arial MT"/>
                <a:cs typeface="Arial MT"/>
              </a:rPr>
              <a:t> </a:t>
            </a:r>
            <a:r>
              <a:rPr spc="-5" dirty="0">
                <a:latin typeface="Arial MT"/>
                <a:cs typeface="Arial MT"/>
              </a:rPr>
              <a:t>a</a:t>
            </a:r>
            <a:r>
              <a:rPr dirty="0">
                <a:latin typeface="Arial MT"/>
                <a:cs typeface="Arial MT"/>
              </a:rPr>
              <a:t> Title </a:t>
            </a:r>
            <a:r>
              <a:rPr spc="-5" dirty="0">
                <a:latin typeface="Arial MT"/>
                <a:cs typeface="Arial MT"/>
              </a:rPr>
              <a:t>I</a:t>
            </a:r>
            <a:r>
              <a:rPr spc="5" dirty="0">
                <a:latin typeface="Arial MT"/>
                <a:cs typeface="Arial MT"/>
              </a:rPr>
              <a:t> </a:t>
            </a:r>
            <a:r>
              <a:rPr spc="-5" dirty="0">
                <a:latin typeface="Arial MT"/>
                <a:cs typeface="Arial MT"/>
              </a:rPr>
              <a:t>parent</a:t>
            </a:r>
            <a:r>
              <a:rPr spc="15" dirty="0">
                <a:latin typeface="Arial MT"/>
                <a:cs typeface="Arial MT"/>
              </a:rPr>
              <a:t> </a:t>
            </a:r>
            <a:r>
              <a:rPr spc="-5" dirty="0">
                <a:latin typeface="Arial MT"/>
                <a:cs typeface="Arial MT"/>
              </a:rPr>
              <a:t>or</a:t>
            </a:r>
            <a:r>
              <a:rPr spc="10" dirty="0">
                <a:latin typeface="Arial MT"/>
                <a:cs typeface="Arial MT"/>
              </a:rPr>
              <a:t> </a:t>
            </a:r>
            <a:r>
              <a:rPr spc="-5" dirty="0">
                <a:latin typeface="Arial MT"/>
                <a:cs typeface="Arial MT"/>
              </a:rPr>
              <a:t>family</a:t>
            </a:r>
            <a:r>
              <a:rPr spc="5" dirty="0">
                <a:latin typeface="Arial MT"/>
                <a:cs typeface="Arial MT"/>
              </a:rPr>
              <a:t> </a:t>
            </a:r>
            <a:r>
              <a:rPr spc="-5" dirty="0">
                <a:latin typeface="Arial MT"/>
                <a:cs typeface="Arial MT"/>
              </a:rPr>
              <a:t>member,</a:t>
            </a:r>
            <a:r>
              <a:rPr spc="40" dirty="0">
                <a:latin typeface="Arial MT"/>
                <a:cs typeface="Arial MT"/>
              </a:rPr>
              <a:t> </a:t>
            </a:r>
            <a:r>
              <a:rPr spc="-5" dirty="0">
                <a:latin typeface="Arial MT"/>
                <a:cs typeface="Arial MT"/>
              </a:rPr>
              <a:t>have</a:t>
            </a:r>
            <a:r>
              <a:rPr spc="15" dirty="0">
                <a:latin typeface="Arial MT"/>
                <a:cs typeface="Arial MT"/>
              </a:rPr>
              <a:t> </a:t>
            </a:r>
            <a:r>
              <a:rPr spc="-5" dirty="0">
                <a:latin typeface="Arial MT"/>
                <a:cs typeface="Arial MT"/>
              </a:rPr>
              <a:t>the</a:t>
            </a:r>
            <a:r>
              <a:rPr spc="5" dirty="0">
                <a:latin typeface="Arial MT"/>
                <a:cs typeface="Arial MT"/>
              </a:rPr>
              <a:t> </a:t>
            </a:r>
            <a:r>
              <a:rPr spc="-5" dirty="0">
                <a:latin typeface="Arial MT"/>
                <a:cs typeface="Arial MT"/>
              </a:rPr>
              <a:t>right</a:t>
            </a:r>
            <a:r>
              <a:rPr spc="5" dirty="0">
                <a:latin typeface="Arial MT"/>
                <a:cs typeface="Arial MT"/>
              </a:rPr>
              <a:t> </a:t>
            </a:r>
            <a:r>
              <a:rPr spc="-5" dirty="0">
                <a:latin typeface="Arial MT"/>
                <a:cs typeface="Arial MT"/>
              </a:rPr>
              <a:t>to</a:t>
            </a:r>
            <a:r>
              <a:rPr dirty="0">
                <a:latin typeface="Arial MT"/>
                <a:cs typeface="Arial MT"/>
              </a:rPr>
              <a:t> </a:t>
            </a:r>
            <a:r>
              <a:rPr spc="-5" dirty="0">
                <a:latin typeface="Arial MT"/>
                <a:cs typeface="Arial MT"/>
              </a:rPr>
              <a:t>be</a:t>
            </a:r>
            <a:r>
              <a:rPr spc="20" dirty="0">
                <a:latin typeface="Arial MT"/>
                <a:cs typeface="Arial MT"/>
              </a:rPr>
              <a:t> </a:t>
            </a:r>
            <a:r>
              <a:rPr spc="-5" dirty="0">
                <a:latin typeface="Arial MT"/>
                <a:cs typeface="Arial MT"/>
              </a:rPr>
              <a:t>involved</a:t>
            </a:r>
            <a:r>
              <a:rPr spc="15" dirty="0">
                <a:latin typeface="Arial MT"/>
                <a:cs typeface="Arial MT"/>
              </a:rPr>
              <a:t> </a:t>
            </a:r>
            <a:r>
              <a:rPr spc="-5" dirty="0">
                <a:latin typeface="Arial MT"/>
                <a:cs typeface="Arial MT"/>
              </a:rPr>
              <a:t>in the </a:t>
            </a:r>
            <a:r>
              <a:rPr spc="-595" dirty="0">
                <a:latin typeface="Arial MT"/>
                <a:cs typeface="Arial MT"/>
              </a:rPr>
              <a:t> </a:t>
            </a:r>
            <a:r>
              <a:rPr spc="-5" dirty="0">
                <a:latin typeface="Arial MT"/>
                <a:cs typeface="Arial MT"/>
              </a:rPr>
              <a:t>development</a:t>
            </a:r>
            <a:r>
              <a:rPr spc="15" dirty="0">
                <a:latin typeface="Arial MT"/>
                <a:cs typeface="Arial MT"/>
              </a:rPr>
              <a:t> </a:t>
            </a:r>
            <a:r>
              <a:rPr spc="-5" dirty="0">
                <a:latin typeface="Arial MT"/>
                <a:cs typeface="Arial MT"/>
              </a:rPr>
              <a:t>of these plans.</a:t>
            </a:r>
            <a:endParaRPr lang="en-US" spc="-5" dirty="0">
              <a:latin typeface="Arial MT"/>
              <a:cs typeface="Arial MT"/>
            </a:endParaRPr>
          </a:p>
          <a:p>
            <a:pPr marL="469900" marR="1026794" indent="-457200">
              <a:lnSpc>
                <a:spcPts val="2380"/>
              </a:lnSpc>
              <a:spcBef>
                <a:spcPts val="1630"/>
              </a:spcBef>
              <a:buFont typeface="Calibri"/>
              <a:buChar char="▪"/>
              <a:tabLst>
                <a:tab pos="469265" algn="l"/>
                <a:tab pos="469900" algn="l"/>
              </a:tabLst>
            </a:pPr>
            <a:r>
              <a:rPr lang="en-US" spc="-5" dirty="0">
                <a:latin typeface="Arial MT"/>
                <a:cs typeface="Arial MT"/>
              </a:rPr>
              <a:t>7009 – Family Engagement (MSCS Board Policy) </a:t>
            </a:r>
          </a:p>
          <a:p>
            <a:pPr marL="469900" marR="1026794" indent="-457200">
              <a:lnSpc>
                <a:spcPts val="2380"/>
              </a:lnSpc>
              <a:spcBef>
                <a:spcPts val="1630"/>
              </a:spcBef>
              <a:buFont typeface="Calibri"/>
              <a:buChar char="▪"/>
              <a:tabLst>
                <a:tab pos="469265" algn="l"/>
                <a:tab pos="469900" algn="l"/>
              </a:tabLst>
            </a:pPr>
            <a:r>
              <a:rPr lang="en-US" dirty="0">
                <a:latin typeface="Arial MT"/>
                <a:cs typeface="Arial MT"/>
              </a:rPr>
              <a:t>Our Parent and Family Engagement Plan was revised on May 16, 2024 and is located on the school’s website: </a:t>
            </a:r>
            <a:r>
              <a:rPr lang="en-US" dirty="0">
                <a:latin typeface="Arial MT"/>
                <a:cs typeface="Arial MT"/>
                <a:hlinkClick r:id="rId2"/>
              </a:rPr>
              <a:t>https://schools.scsk12.org/riverview-k8</a:t>
            </a:r>
            <a:r>
              <a:rPr lang="en-US" dirty="0">
                <a:latin typeface="Arial MT"/>
                <a:cs typeface="Arial MT"/>
              </a:rPr>
              <a:t> </a:t>
            </a:r>
            <a:endParaRPr dirty="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00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32917" rIns="0" bIns="0" rtlCol="0">
            <a:spAutoFit/>
          </a:bodyPr>
          <a:lstStyle/>
          <a:p>
            <a:pPr marL="3365500" marR="5080" indent="-1556385">
              <a:lnSpc>
                <a:spcPts val="4490"/>
              </a:lnSpc>
              <a:spcBef>
                <a:spcPts val="910"/>
              </a:spcBef>
            </a:pPr>
            <a:r>
              <a:rPr sz="4400" dirty="0">
                <a:latin typeface="Arial MT"/>
                <a:cs typeface="Arial MT"/>
              </a:rPr>
              <a:t>What</a:t>
            </a:r>
            <a:r>
              <a:rPr sz="4400" spc="-15" dirty="0">
                <a:latin typeface="Arial MT"/>
                <a:cs typeface="Arial MT"/>
              </a:rPr>
              <a:t> </a:t>
            </a:r>
            <a:r>
              <a:rPr sz="4400" dirty="0">
                <a:latin typeface="Arial MT"/>
                <a:cs typeface="Arial MT"/>
              </a:rPr>
              <a:t>Is</a:t>
            </a:r>
            <a:r>
              <a:rPr sz="4400" spc="-15" dirty="0">
                <a:latin typeface="Arial MT"/>
                <a:cs typeface="Arial MT"/>
              </a:rPr>
              <a:t> </a:t>
            </a:r>
            <a:r>
              <a:rPr sz="4400" dirty="0">
                <a:latin typeface="Arial MT"/>
                <a:cs typeface="Arial MT"/>
              </a:rPr>
              <a:t>Parent</a:t>
            </a:r>
            <a:r>
              <a:rPr sz="4400" spc="-10" dirty="0">
                <a:latin typeface="Arial MT"/>
                <a:cs typeface="Arial MT"/>
              </a:rPr>
              <a:t> </a:t>
            </a:r>
            <a:r>
              <a:rPr sz="4400" dirty="0">
                <a:latin typeface="Arial MT"/>
                <a:cs typeface="Arial MT"/>
              </a:rPr>
              <a:t>and</a:t>
            </a:r>
            <a:r>
              <a:rPr sz="4400" spc="-15" dirty="0">
                <a:latin typeface="Arial MT"/>
                <a:cs typeface="Arial MT"/>
              </a:rPr>
              <a:t> </a:t>
            </a:r>
            <a:r>
              <a:rPr sz="4400" dirty="0">
                <a:latin typeface="Arial MT"/>
                <a:cs typeface="Arial MT"/>
              </a:rPr>
              <a:t>Family </a:t>
            </a:r>
            <a:r>
              <a:rPr sz="4400" spc="-1205" dirty="0">
                <a:latin typeface="Arial MT"/>
                <a:cs typeface="Arial MT"/>
              </a:rPr>
              <a:t> </a:t>
            </a:r>
            <a:r>
              <a:rPr sz="4400" dirty="0">
                <a:latin typeface="Arial MT"/>
                <a:cs typeface="Arial MT"/>
              </a:rPr>
              <a:t>Engagement?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39927" y="1895297"/>
            <a:ext cx="11147425" cy="3131820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469900" marR="5080" indent="-457200">
              <a:lnSpc>
                <a:spcPct val="90000"/>
              </a:lnSpc>
              <a:spcBef>
                <a:spcPts val="360"/>
              </a:spcBef>
              <a:buFont typeface="Calibri"/>
              <a:buChar char="▪"/>
              <a:tabLst>
                <a:tab pos="469265" algn="l"/>
                <a:tab pos="469900" algn="l"/>
              </a:tabLst>
            </a:pPr>
            <a:r>
              <a:rPr sz="2200" spc="-5" dirty="0">
                <a:latin typeface="Arial MT"/>
                <a:cs typeface="Arial MT"/>
              </a:rPr>
              <a:t>Family</a:t>
            </a:r>
            <a:r>
              <a:rPr sz="2200" spc="3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engagement</a:t>
            </a:r>
            <a:r>
              <a:rPr sz="2200" spc="4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is</a:t>
            </a:r>
            <a:r>
              <a:rPr sz="2200" spc="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a</a:t>
            </a:r>
            <a:r>
              <a:rPr sz="2200" spc="35" dirty="0">
                <a:latin typeface="Arial MT"/>
                <a:cs typeface="Arial MT"/>
              </a:rPr>
              <a:t> </a:t>
            </a:r>
            <a:r>
              <a:rPr sz="2200" b="1" spc="-5" dirty="0">
                <a:latin typeface="Arial"/>
                <a:cs typeface="Arial"/>
              </a:rPr>
              <a:t>shared</a:t>
            </a:r>
            <a:r>
              <a:rPr sz="2200" b="1" spc="2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responsibility</a:t>
            </a:r>
            <a:r>
              <a:rPr sz="2200" b="1" spc="65" dirty="0">
                <a:latin typeface="Arial"/>
                <a:cs typeface="Arial"/>
              </a:rPr>
              <a:t> </a:t>
            </a:r>
            <a:r>
              <a:rPr sz="2200" spc="-5" dirty="0">
                <a:latin typeface="Arial MT"/>
                <a:cs typeface="Arial MT"/>
              </a:rPr>
              <a:t>in</a:t>
            </a:r>
            <a:r>
              <a:rPr sz="2200" spc="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which</a:t>
            </a:r>
            <a:r>
              <a:rPr sz="2200" spc="1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schools and</a:t>
            </a:r>
            <a:r>
              <a:rPr sz="2200" spc="3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other</a:t>
            </a:r>
            <a:r>
              <a:rPr sz="2200" spc="3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community </a:t>
            </a:r>
            <a:r>
              <a:rPr sz="2200" spc="-59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agencies</a:t>
            </a:r>
            <a:r>
              <a:rPr sz="220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and</a:t>
            </a:r>
            <a:r>
              <a:rPr sz="2200" spc="1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organizations are</a:t>
            </a:r>
            <a:r>
              <a:rPr sz="2200" spc="1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committed</a:t>
            </a:r>
            <a:r>
              <a:rPr sz="2200" spc="3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to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reaching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out</a:t>
            </a:r>
            <a:r>
              <a:rPr sz="2200" spc="1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to</a:t>
            </a:r>
            <a:r>
              <a:rPr sz="220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engage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families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in </a:t>
            </a:r>
            <a:r>
              <a:rPr sz="220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meaningful</a:t>
            </a:r>
            <a:r>
              <a:rPr sz="2200" spc="1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ways</a:t>
            </a:r>
            <a:r>
              <a:rPr sz="2200" spc="1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and</a:t>
            </a:r>
            <a:r>
              <a:rPr sz="2200" spc="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in</a:t>
            </a:r>
            <a:r>
              <a:rPr sz="2200" spc="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which</a:t>
            </a:r>
            <a:r>
              <a:rPr sz="2200" spc="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families</a:t>
            </a:r>
            <a:r>
              <a:rPr sz="220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are</a:t>
            </a:r>
            <a:r>
              <a:rPr sz="2200" spc="1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committed</a:t>
            </a:r>
            <a:r>
              <a:rPr sz="2200" spc="3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to</a:t>
            </a:r>
            <a:r>
              <a:rPr sz="220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actively</a:t>
            </a:r>
            <a:r>
              <a:rPr sz="2200" spc="1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supporting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their </a:t>
            </a:r>
            <a:r>
              <a:rPr sz="220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children's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learning and</a:t>
            </a:r>
            <a:r>
              <a:rPr sz="220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development.</a:t>
            </a:r>
            <a:endParaRPr sz="2200">
              <a:latin typeface="Arial MT"/>
              <a:cs typeface="Arial MT"/>
            </a:endParaRPr>
          </a:p>
          <a:p>
            <a:pPr marL="469900" indent="-457200">
              <a:lnSpc>
                <a:spcPts val="2510"/>
              </a:lnSpc>
              <a:spcBef>
                <a:spcPts val="1140"/>
              </a:spcBef>
              <a:buFont typeface="Calibri"/>
              <a:buChar char="▪"/>
              <a:tabLst>
                <a:tab pos="469265" algn="l"/>
                <a:tab pos="469900" algn="l"/>
              </a:tabLst>
            </a:pPr>
            <a:r>
              <a:rPr sz="2200" spc="-5" dirty="0">
                <a:latin typeface="Arial MT"/>
                <a:cs typeface="Arial MT"/>
              </a:rPr>
              <a:t>Family</a:t>
            </a:r>
            <a:r>
              <a:rPr sz="2200" spc="2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engagement</a:t>
            </a:r>
            <a:r>
              <a:rPr sz="2200" spc="3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is</a:t>
            </a:r>
            <a:r>
              <a:rPr sz="2200" spc="15" dirty="0">
                <a:latin typeface="Arial MT"/>
                <a:cs typeface="Arial MT"/>
              </a:rPr>
              <a:t> </a:t>
            </a:r>
            <a:r>
              <a:rPr sz="2200" b="1" spc="-5" dirty="0">
                <a:latin typeface="Arial"/>
                <a:cs typeface="Arial"/>
              </a:rPr>
              <a:t>continuous</a:t>
            </a:r>
            <a:r>
              <a:rPr sz="2200" b="1" spc="65" dirty="0">
                <a:latin typeface="Arial"/>
                <a:cs typeface="Arial"/>
              </a:rPr>
              <a:t> </a:t>
            </a:r>
            <a:r>
              <a:rPr sz="2200" spc="-5" dirty="0">
                <a:latin typeface="Arial MT"/>
                <a:cs typeface="Arial MT"/>
              </a:rPr>
              <a:t>across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a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child’s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life</a:t>
            </a:r>
            <a:r>
              <a:rPr sz="220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and</a:t>
            </a:r>
            <a:r>
              <a:rPr sz="2200" spc="2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entails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enduring</a:t>
            </a:r>
            <a:endParaRPr sz="2200">
              <a:latin typeface="Arial MT"/>
              <a:cs typeface="Arial MT"/>
            </a:endParaRPr>
          </a:p>
          <a:p>
            <a:pPr marL="469900">
              <a:lnSpc>
                <a:spcPts val="2510"/>
              </a:lnSpc>
            </a:pPr>
            <a:r>
              <a:rPr sz="2200" spc="-5" dirty="0">
                <a:latin typeface="Arial MT"/>
                <a:cs typeface="Arial MT"/>
              </a:rPr>
              <a:t>commitment</a:t>
            </a:r>
            <a:r>
              <a:rPr sz="2200" spc="4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but</a:t>
            </a:r>
            <a:r>
              <a:rPr sz="2200" spc="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changing</a:t>
            </a:r>
            <a:r>
              <a:rPr sz="2200" spc="1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family</a:t>
            </a:r>
            <a:r>
              <a:rPr sz="2200" spc="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roles</a:t>
            </a:r>
            <a:r>
              <a:rPr sz="2200" spc="1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as</a:t>
            </a:r>
            <a:r>
              <a:rPr sz="2200" spc="2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children</a:t>
            </a:r>
            <a:r>
              <a:rPr sz="2200" spc="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mature</a:t>
            </a:r>
            <a:r>
              <a:rPr sz="2200" spc="4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into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young</a:t>
            </a:r>
            <a:r>
              <a:rPr sz="2200" spc="2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adulthood.</a:t>
            </a:r>
            <a:endParaRPr sz="2200">
              <a:latin typeface="Arial MT"/>
              <a:cs typeface="Arial MT"/>
            </a:endParaRPr>
          </a:p>
          <a:p>
            <a:pPr marL="469900" marR="280670" indent="-457200">
              <a:lnSpc>
                <a:spcPts val="2380"/>
              </a:lnSpc>
              <a:spcBef>
                <a:spcPts val="1435"/>
              </a:spcBef>
              <a:buFont typeface="Calibri"/>
              <a:buChar char="▪"/>
              <a:tabLst>
                <a:tab pos="469265" algn="l"/>
                <a:tab pos="469900" algn="l"/>
              </a:tabLst>
            </a:pPr>
            <a:r>
              <a:rPr sz="2200" spc="-5" dirty="0">
                <a:latin typeface="Arial MT"/>
                <a:cs typeface="Arial MT"/>
              </a:rPr>
              <a:t>Effective</a:t>
            </a:r>
            <a:r>
              <a:rPr sz="220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family</a:t>
            </a:r>
            <a:r>
              <a:rPr sz="2200" spc="1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engagement</a:t>
            </a:r>
            <a:r>
              <a:rPr sz="2200" spc="3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cuts</a:t>
            </a:r>
            <a:r>
              <a:rPr sz="2200" spc="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across</a:t>
            </a:r>
            <a:r>
              <a:rPr sz="220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and</a:t>
            </a:r>
            <a:r>
              <a:rPr sz="2200" spc="2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reinforces</a:t>
            </a:r>
            <a:r>
              <a:rPr sz="2200" spc="1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learning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dirty="0">
                <a:latin typeface="Arial MT"/>
                <a:cs typeface="Arial MT"/>
              </a:rPr>
              <a:t>in </a:t>
            </a:r>
            <a:r>
              <a:rPr sz="2200" spc="-5" dirty="0">
                <a:latin typeface="Arial MT"/>
                <a:cs typeface="Arial MT"/>
              </a:rPr>
              <a:t>the</a:t>
            </a:r>
            <a:r>
              <a:rPr sz="2200" spc="70" dirty="0">
                <a:latin typeface="Arial MT"/>
                <a:cs typeface="Arial MT"/>
              </a:rPr>
              <a:t> </a:t>
            </a:r>
            <a:r>
              <a:rPr sz="2200" b="1" spc="-5" dirty="0">
                <a:latin typeface="Arial"/>
                <a:cs typeface="Arial"/>
              </a:rPr>
              <a:t>multiple 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settings</a:t>
            </a:r>
            <a:r>
              <a:rPr sz="2200" b="1" spc="40" dirty="0">
                <a:latin typeface="Arial"/>
                <a:cs typeface="Arial"/>
              </a:rPr>
              <a:t> </a:t>
            </a:r>
            <a:r>
              <a:rPr sz="2200" spc="-5" dirty="0">
                <a:latin typeface="Arial MT"/>
                <a:cs typeface="Arial MT"/>
              </a:rPr>
              <a:t>where</a:t>
            </a:r>
            <a:r>
              <a:rPr sz="2200" spc="3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children</a:t>
            </a:r>
            <a:r>
              <a:rPr sz="2200" spc="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learn</a:t>
            </a:r>
            <a:r>
              <a:rPr sz="2200" spc="3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–</a:t>
            </a:r>
            <a:r>
              <a:rPr sz="2200" spc="2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at</a:t>
            </a:r>
            <a:r>
              <a:rPr sz="2200" spc="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home,</a:t>
            </a:r>
            <a:r>
              <a:rPr sz="2200" spc="2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in</a:t>
            </a:r>
            <a:r>
              <a:rPr sz="2200" spc="1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pre-kindergarten</a:t>
            </a:r>
            <a:r>
              <a:rPr sz="2200" spc="4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programs,</a:t>
            </a:r>
            <a:r>
              <a:rPr sz="2200" spc="4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in</a:t>
            </a:r>
            <a:r>
              <a:rPr sz="2200" spc="1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school,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in </a:t>
            </a:r>
            <a:r>
              <a:rPr sz="2200" spc="-60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after-school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programs,</a:t>
            </a:r>
            <a:r>
              <a:rPr sz="2200" spc="3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in</a:t>
            </a:r>
            <a:r>
              <a:rPr sz="2200" dirty="0">
                <a:latin typeface="Arial MT"/>
                <a:cs typeface="Arial MT"/>
              </a:rPr>
              <a:t> faith-based</a:t>
            </a:r>
            <a:r>
              <a:rPr sz="2200" spc="10" dirty="0">
                <a:latin typeface="Arial MT"/>
                <a:cs typeface="Arial MT"/>
              </a:rPr>
              <a:t> </a:t>
            </a:r>
            <a:r>
              <a:rPr sz="2200" dirty="0">
                <a:latin typeface="Arial MT"/>
                <a:cs typeface="Arial MT"/>
              </a:rPr>
              <a:t>institutions,</a:t>
            </a:r>
            <a:r>
              <a:rPr sz="2200" spc="-1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and</a:t>
            </a:r>
            <a:r>
              <a:rPr sz="2200" spc="1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in</a:t>
            </a:r>
            <a:r>
              <a:rPr sz="220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the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community.</a:t>
            </a:r>
            <a:endParaRPr sz="220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6036" y="5859881"/>
            <a:ext cx="994537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 MT"/>
                <a:cs typeface="Arial MT"/>
              </a:rPr>
              <a:t>Source:</a:t>
            </a:r>
            <a:r>
              <a:rPr sz="1400" spc="-35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The</a:t>
            </a:r>
            <a:r>
              <a:rPr sz="1400" dirty="0">
                <a:latin typeface="Arial MT"/>
                <a:cs typeface="Arial MT"/>
              </a:rPr>
              <a:t> National</a:t>
            </a:r>
            <a:r>
              <a:rPr sz="1400" spc="-2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Association</a:t>
            </a:r>
            <a:r>
              <a:rPr sz="1400" spc="-3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for</a:t>
            </a:r>
            <a:r>
              <a:rPr sz="1400" spc="-1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Family,</a:t>
            </a:r>
            <a:r>
              <a:rPr sz="1400" spc="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School,</a:t>
            </a:r>
            <a:r>
              <a:rPr sz="1400" spc="-2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and</a:t>
            </a:r>
            <a:r>
              <a:rPr sz="1400" spc="-1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Community</a:t>
            </a:r>
            <a:r>
              <a:rPr sz="1400" spc="-1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Engagement</a:t>
            </a:r>
            <a:r>
              <a:rPr sz="1400" spc="-3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(</a:t>
            </a:r>
            <a:r>
              <a:rPr sz="1400" u="heavy" spc="-5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  <a:hlinkClick r:id="rId2"/>
              </a:rPr>
              <a:t>https://nafsce.site-ym.com/page/definition</a:t>
            </a:r>
            <a:r>
              <a:rPr sz="1400" spc="-5" dirty="0">
                <a:latin typeface="Arial MT"/>
                <a:cs typeface="Arial MT"/>
              </a:rPr>
              <a:t>)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00"/>
              </a:lnSpc>
            </a:pPr>
            <a:fld id="{81D60167-4931-47E6-BA6A-407CBD079E47}" type="slidenum">
              <a:rPr dirty="0"/>
              <a:t>12</a:t>
            </a:fld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46885" y="993089"/>
            <a:ext cx="876109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latin typeface="Arial MT"/>
                <a:cs typeface="Arial MT"/>
              </a:rPr>
              <a:t>What</a:t>
            </a:r>
            <a:r>
              <a:rPr sz="4400" spc="-20" dirty="0">
                <a:latin typeface="Arial MT"/>
                <a:cs typeface="Arial MT"/>
              </a:rPr>
              <a:t> </a:t>
            </a:r>
            <a:r>
              <a:rPr sz="4400" dirty="0">
                <a:latin typeface="Arial MT"/>
                <a:cs typeface="Arial MT"/>
              </a:rPr>
              <a:t>is</a:t>
            </a:r>
            <a:r>
              <a:rPr sz="4400" spc="-5" dirty="0">
                <a:latin typeface="Arial MT"/>
                <a:cs typeface="Arial MT"/>
              </a:rPr>
              <a:t> </a:t>
            </a:r>
            <a:r>
              <a:rPr sz="4400" dirty="0">
                <a:latin typeface="Arial MT"/>
                <a:cs typeface="Arial MT"/>
              </a:rPr>
              <a:t>a</a:t>
            </a:r>
            <a:r>
              <a:rPr sz="4400" spc="-5" dirty="0">
                <a:latin typeface="Arial MT"/>
                <a:cs typeface="Arial MT"/>
              </a:rPr>
              <a:t> </a:t>
            </a:r>
            <a:r>
              <a:rPr sz="4400" dirty="0">
                <a:latin typeface="Arial MT"/>
                <a:cs typeface="Arial MT"/>
              </a:rPr>
              <a:t>School-Parent</a:t>
            </a:r>
            <a:r>
              <a:rPr sz="4400" spc="-25" dirty="0">
                <a:latin typeface="Arial MT"/>
                <a:cs typeface="Arial MT"/>
              </a:rPr>
              <a:t> </a:t>
            </a:r>
            <a:r>
              <a:rPr sz="4400" dirty="0">
                <a:latin typeface="Arial MT"/>
                <a:cs typeface="Arial MT"/>
              </a:rPr>
              <a:t>Compact?</a:t>
            </a:r>
            <a:endParaRPr sz="4400">
              <a:latin typeface="Arial MT"/>
              <a:cs typeface="Arial M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429590" y="1810638"/>
            <a:ext cx="11332819" cy="42618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7365" indent="-457200">
              <a:lnSpc>
                <a:spcPts val="2160"/>
              </a:lnSpc>
              <a:spcBef>
                <a:spcPts val="105"/>
              </a:spcBef>
              <a:buFont typeface="Calibri"/>
              <a:buChar char="▪"/>
              <a:tabLst>
                <a:tab pos="507365" algn="l"/>
                <a:tab pos="508000" algn="l"/>
              </a:tabLst>
            </a:pPr>
            <a:r>
              <a:rPr dirty="0"/>
              <a:t>A</a:t>
            </a:r>
            <a:r>
              <a:rPr spc="-5" dirty="0"/>
              <a:t> </a:t>
            </a:r>
            <a:r>
              <a:rPr dirty="0"/>
              <a:t>school-parent</a:t>
            </a:r>
            <a:r>
              <a:rPr spc="-40" dirty="0"/>
              <a:t> </a:t>
            </a:r>
            <a:r>
              <a:rPr dirty="0"/>
              <a:t>compact</a:t>
            </a:r>
            <a:r>
              <a:rPr spc="-35" dirty="0"/>
              <a:t> </a:t>
            </a:r>
            <a:r>
              <a:rPr dirty="0"/>
              <a:t>is</a:t>
            </a:r>
            <a:r>
              <a:rPr spc="-10" dirty="0"/>
              <a:t> </a:t>
            </a:r>
            <a:r>
              <a:rPr dirty="0"/>
              <a:t>a</a:t>
            </a:r>
            <a:r>
              <a:rPr spc="5" dirty="0"/>
              <a:t> </a:t>
            </a:r>
            <a:r>
              <a:rPr spc="-5" dirty="0"/>
              <a:t>written</a:t>
            </a:r>
            <a:r>
              <a:rPr spc="-15" dirty="0"/>
              <a:t> </a:t>
            </a:r>
            <a:r>
              <a:rPr dirty="0"/>
              <a:t>commitment</a:t>
            </a:r>
            <a:r>
              <a:rPr spc="-40" dirty="0"/>
              <a:t> </a:t>
            </a:r>
            <a:r>
              <a:rPr dirty="0"/>
              <a:t>that</a:t>
            </a:r>
            <a:r>
              <a:rPr spc="-15" dirty="0"/>
              <a:t> </a:t>
            </a:r>
            <a:r>
              <a:rPr dirty="0"/>
              <a:t>outlines</a:t>
            </a:r>
            <a:r>
              <a:rPr spc="-10" dirty="0"/>
              <a:t> </a:t>
            </a:r>
            <a:r>
              <a:rPr dirty="0"/>
              <a:t>how</a:t>
            </a:r>
            <a:r>
              <a:rPr spc="-10" dirty="0"/>
              <a:t> </a:t>
            </a:r>
            <a:r>
              <a:rPr dirty="0"/>
              <a:t>the</a:t>
            </a:r>
            <a:r>
              <a:rPr spc="-10" dirty="0"/>
              <a:t> </a:t>
            </a:r>
            <a:r>
              <a:rPr dirty="0"/>
              <a:t>entire</a:t>
            </a:r>
            <a:r>
              <a:rPr spc="-10" dirty="0"/>
              <a:t> </a:t>
            </a:r>
            <a:r>
              <a:rPr dirty="0"/>
              <a:t>school</a:t>
            </a:r>
            <a:r>
              <a:rPr spc="-15" dirty="0"/>
              <a:t> </a:t>
            </a:r>
            <a:r>
              <a:rPr dirty="0"/>
              <a:t>community</a:t>
            </a:r>
          </a:p>
          <a:p>
            <a:pPr marL="507365">
              <a:lnSpc>
                <a:spcPts val="1920"/>
              </a:lnSpc>
            </a:pPr>
            <a:r>
              <a:rPr dirty="0"/>
              <a:t>–</a:t>
            </a:r>
            <a:r>
              <a:rPr spc="-5" dirty="0"/>
              <a:t> </a:t>
            </a:r>
            <a:r>
              <a:rPr dirty="0"/>
              <a:t>teachers,</a:t>
            </a:r>
            <a:r>
              <a:rPr spc="-55" dirty="0"/>
              <a:t> </a:t>
            </a:r>
            <a:r>
              <a:rPr dirty="0"/>
              <a:t>families,</a:t>
            </a:r>
            <a:r>
              <a:rPr spc="-20" dirty="0"/>
              <a:t> </a:t>
            </a:r>
            <a:r>
              <a:rPr dirty="0"/>
              <a:t>and</a:t>
            </a:r>
            <a:r>
              <a:rPr spc="-15" dirty="0"/>
              <a:t> </a:t>
            </a:r>
            <a:r>
              <a:rPr dirty="0"/>
              <a:t>students</a:t>
            </a:r>
            <a:r>
              <a:rPr spc="-40" dirty="0"/>
              <a:t> </a:t>
            </a:r>
            <a:r>
              <a:rPr dirty="0"/>
              <a:t>will</a:t>
            </a:r>
            <a:r>
              <a:rPr spc="10" dirty="0"/>
              <a:t> </a:t>
            </a:r>
            <a:r>
              <a:rPr dirty="0"/>
              <a:t>share</a:t>
            </a:r>
            <a:r>
              <a:rPr spc="-30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responsibility</a:t>
            </a:r>
            <a:r>
              <a:rPr spc="-20" dirty="0"/>
              <a:t> </a:t>
            </a:r>
            <a:r>
              <a:rPr dirty="0"/>
              <a:t>for</a:t>
            </a:r>
            <a:r>
              <a:rPr spc="-15" dirty="0"/>
              <a:t> </a:t>
            </a:r>
            <a:r>
              <a:rPr dirty="0"/>
              <a:t>improved</a:t>
            </a:r>
            <a:r>
              <a:rPr spc="-25" dirty="0"/>
              <a:t> </a:t>
            </a:r>
            <a:r>
              <a:rPr dirty="0"/>
              <a:t>academic</a:t>
            </a:r>
          </a:p>
          <a:p>
            <a:pPr marL="507365">
              <a:lnSpc>
                <a:spcPts val="2160"/>
              </a:lnSpc>
            </a:pPr>
            <a:r>
              <a:rPr dirty="0"/>
              <a:t>achievement.</a:t>
            </a:r>
          </a:p>
          <a:p>
            <a:pPr marL="507365" indent="-457200">
              <a:lnSpc>
                <a:spcPts val="2370"/>
              </a:lnSpc>
              <a:spcBef>
                <a:spcPts val="925"/>
              </a:spcBef>
              <a:buFont typeface="Calibri"/>
              <a:buChar char="▪"/>
              <a:tabLst>
                <a:tab pos="507365" algn="l"/>
                <a:tab pos="508000" algn="l"/>
              </a:tabLst>
            </a:pPr>
            <a:r>
              <a:rPr dirty="0"/>
              <a:t>The</a:t>
            </a:r>
            <a:r>
              <a:rPr spc="-15" dirty="0"/>
              <a:t> </a:t>
            </a:r>
            <a:r>
              <a:rPr dirty="0"/>
              <a:t>compact</a:t>
            </a:r>
            <a:r>
              <a:rPr spc="-45" dirty="0"/>
              <a:t> </a:t>
            </a:r>
            <a:r>
              <a:rPr dirty="0"/>
              <a:t>must</a:t>
            </a:r>
            <a:r>
              <a:rPr spc="-25" dirty="0"/>
              <a:t> </a:t>
            </a:r>
            <a:r>
              <a:rPr dirty="0"/>
              <a:t>describe</a:t>
            </a:r>
            <a:r>
              <a:rPr spc="-40" dirty="0"/>
              <a:t> </a:t>
            </a:r>
            <a:r>
              <a:rPr dirty="0"/>
              <a:t>how</a:t>
            </a:r>
            <a:r>
              <a:rPr spc="-15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school</a:t>
            </a:r>
            <a:r>
              <a:rPr spc="-25" dirty="0"/>
              <a:t> </a:t>
            </a:r>
            <a:r>
              <a:rPr dirty="0"/>
              <a:t>will:</a:t>
            </a:r>
          </a:p>
          <a:p>
            <a:pPr marL="1017269" lvl="1" indent="-287020">
              <a:lnSpc>
                <a:spcPts val="2250"/>
              </a:lnSpc>
              <a:buChar char="•"/>
              <a:tabLst>
                <a:tab pos="1017905" algn="l"/>
                <a:tab pos="1018540" algn="l"/>
              </a:tabLst>
            </a:pPr>
            <a:r>
              <a:rPr sz="1900" spc="-5" dirty="0">
                <a:latin typeface="Arial MT"/>
                <a:cs typeface="Arial MT"/>
              </a:rPr>
              <a:t>provide</a:t>
            </a:r>
            <a:r>
              <a:rPr sz="1900" spc="4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high-quality</a:t>
            </a:r>
            <a:r>
              <a:rPr sz="1900" spc="6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curriculum</a:t>
            </a:r>
            <a:r>
              <a:rPr sz="1900" spc="4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and</a:t>
            </a:r>
            <a:r>
              <a:rPr sz="1900" spc="2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instruction;</a:t>
            </a:r>
            <a:endParaRPr sz="1900" dirty="0">
              <a:latin typeface="Arial MT"/>
              <a:cs typeface="Arial MT"/>
            </a:endParaRPr>
          </a:p>
          <a:p>
            <a:pPr marL="1017269" lvl="1" indent="-287020">
              <a:lnSpc>
                <a:spcPct val="100000"/>
              </a:lnSpc>
              <a:spcBef>
                <a:spcPts val="140"/>
              </a:spcBef>
              <a:buChar char="•"/>
              <a:tabLst>
                <a:tab pos="1017905" algn="l"/>
                <a:tab pos="1018540" algn="l"/>
              </a:tabLst>
            </a:pPr>
            <a:r>
              <a:rPr sz="1900" spc="-5" dirty="0">
                <a:latin typeface="Arial MT"/>
                <a:cs typeface="Arial MT"/>
              </a:rPr>
              <a:t>hold</a:t>
            </a:r>
            <a:r>
              <a:rPr sz="1900" spc="3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parent-teacher</a:t>
            </a:r>
            <a:r>
              <a:rPr sz="1900" spc="6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conferences,</a:t>
            </a:r>
            <a:r>
              <a:rPr sz="1900" spc="5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annually</a:t>
            </a:r>
            <a:r>
              <a:rPr sz="1900" spc="6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in</a:t>
            </a:r>
            <a:r>
              <a:rPr sz="1900" spc="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elementary</a:t>
            </a:r>
            <a:r>
              <a:rPr sz="1900" spc="5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schools;</a:t>
            </a:r>
            <a:endParaRPr sz="1900" dirty="0">
              <a:latin typeface="Arial MT"/>
              <a:cs typeface="Arial MT"/>
            </a:endParaRPr>
          </a:p>
          <a:p>
            <a:pPr marL="1017269" lvl="1" indent="-287020">
              <a:lnSpc>
                <a:spcPct val="100000"/>
              </a:lnSpc>
              <a:spcBef>
                <a:spcPts val="145"/>
              </a:spcBef>
              <a:buChar char="•"/>
              <a:tabLst>
                <a:tab pos="1017905" algn="l"/>
                <a:tab pos="1018540" algn="l"/>
              </a:tabLst>
            </a:pPr>
            <a:r>
              <a:rPr sz="1900" spc="-5" dirty="0">
                <a:latin typeface="Arial MT"/>
                <a:cs typeface="Arial MT"/>
              </a:rPr>
              <a:t>provide</a:t>
            </a:r>
            <a:r>
              <a:rPr sz="1900" spc="3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parents</a:t>
            </a:r>
            <a:r>
              <a:rPr sz="1900" spc="15" dirty="0">
                <a:latin typeface="Arial MT"/>
                <a:cs typeface="Arial MT"/>
              </a:rPr>
              <a:t> </a:t>
            </a:r>
            <a:r>
              <a:rPr sz="1900" spc="-10" dirty="0">
                <a:latin typeface="Arial MT"/>
                <a:cs typeface="Arial MT"/>
              </a:rPr>
              <a:t>with</a:t>
            </a:r>
            <a:r>
              <a:rPr sz="1900" spc="20" dirty="0">
                <a:latin typeface="Arial MT"/>
                <a:cs typeface="Arial MT"/>
              </a:rPr>
              <a:t> </a:t>
            </a:r>
            <a:r>
              <a:rPr sz="1900" dirty="0">
                <a:latin typeface="Arial MT"/>
                <a:cs typeface="Arial MT"/>
              </a:rPr>
              <a:t>reports</a:t>
            </a:r>
            <a:r>
              <a:rPr sz="1900" spc="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on</a:t>
            </a:r>
            <a:r>
              <a:rPr sz="1900" spc="1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their</a:t>
            </a:r>
            <a:r>
              <a:rPr sz="1900" spc="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child’s</a:t>
            </a:r>
            <a:r>
              <a:rPr sz="1900" spc="2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progress;</a:t>
            </a:r>
            <a:endParaRPr sz="1900" dirty="0">
              <a:latin typeface="Arial MT"/>
              <a:cs typeface="Arial MT"/>
            </a:endParaRPr>
          </a:p>
          <a:p>
            <a:pPr marL="1017269" lvl="1" indent="-287020">
              <a:lnSpc>
                <a:spcPct val="100000"/>
              </a:lnSpc>
              <a:spcBef>
                <a:spcPts val="150"/>
              </a:spcBef>
              <a:buChar char="•"/>
              <a:tabLst>
                <a:tab pos="1017905" algn="l"/>
                <a:tab pos="1018540" algn="l"/>
              </a:tabLst>
            </a:pPr>
            <a:r>
              <a:rPr sz="1900" spc="-5" dirty="0">
                <a:latin typeface="Arial MT"/>
                <a:cs typeface="Arial MT"/>
              </a:rPr>
              <a:t>provide</a:t>
            </a:r>
            <a:r>
              <a:rPr sz="1900" spc="3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parents</a:t>
            </a:r>
            <a:r>
              <a:rPr sz="1900" spc="3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reasonable</a:t>
            </a:r>
            <a:r>
              <a:rPr sz="1900" spc="5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access</a:t>
            </a:r>
            <a:r>
              <a:rPr sz="1900" spc="1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to</a:t>
            </a:r>
            <a:r>
              <a:rPr sz="190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staff,</a:t>
            </a:r>
            <a:endParaRPr sz="1900" dirty="0">
              <a:latin typeface="Arial MT"/>
              <a:cs typeface="Arial MT"/>
            </a:endParaRPr>
          </a:p>
          <a:p>
            <a:pPr marL="1017269" lvl="1" indent="-287020">
              <a:lnSpc>
                <a:spcPct val="100000"/>
              </a:lnSpc>
              <a:spcBef>
                <a:spcPts val="140"/>
              </a:spcBef>
              <a:buChar char="•"/>
              <a:tabLst>
                <a:tab pos="1017905" algn="l"/>
                <a:tab pos="1018540" algn="l"/>
              </a:tabLst>
            </a:pPr>
            <a:r>
              <a:rPr sz="1900" spc="-5" dirty="0">
                <a:latin typeface="Arial MT"/>
                <a:cs typeface="Arial MT"/>
              </a:rPr>
              <a:t>provide</a:t>
            </a:r>
            <a:r>
              <a:rPr sz="1900" spc="4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parents</a:t>
            </a:r>
            <a:r>
              <a:rPr sz="1900" spc="3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opportunities</a:t>
            </a:r>
            <a:r>
              <a:rPr sz="1900" spc="5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to</a:t>
            </a:r>
            <a:r>
              <a:rPr sz="190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volunteer;</a:t>
            </a:r>
            <a:r>
              <a:rPr sz="1900" spc="3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and</a:t>
            </a:r>
            <a:endParaRPr sz="1900" dirty="0">
              <a:latin typeface="Arial MT"/>
              <a:cs typeface="Arial MT"/>
            </a:endParaRPr>
          </a:p>
          <a:p>
            <a:pPr marL="1017269" marR="357505" lvl="1" indent="-287020">
              <a:lnSpc>
                <a:spcPct val="80000"/>
              </a:lnSpc>
              <a:spcBef>
                <a:spcPts val="600"/>
              </a:spcBef>
              <a:buChar char="•"/>
              <a:tabLst>
                <a:tab pos="1017905" algn="l"/>
                <a:tab pos="1018540" algn="l"/>
              </a:tabLst>
            </a:pPr>
            <a:r>
              <a:rPr sz="1900" spc="-5" dirty="0">
                <a:latin typeface="Arial MT"/>
                <a:cs typeface="Arial MT"/>
              </a:rPr>
              <a:t>ensure</a:t>
            </a:r>
            <a:r>
              <a:rPr sz="1900" spc="2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regular</a:t>
            </a:r>
            <a:r>
              <a:rPr sz="1900" spc="5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two-way</a:t>
            </a:r>
            <a:r>
              <a:rPr sz="1900" spc="5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meaningful</a:t>
            </a:r>
            <a:r>
              <a:rPr sz="1900" spc="5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communication</a:t>
            </a:r>
            <a:r>
              <a:rPr sz="1900" spc="6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between</a:t>
            </a:r>
            <a:r>
              <a:rPr sz="1900" spc="6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family</a:t>
            </a:r>
            <a:r>
              <a:rPr sz="1900" spc="1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members</a:t>
            </a:r>
            <a:r>
              <a:rPr sz="1900" spc="4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and</a:t>
            </a:r>
            <a:r>
              <a:rPr sz="1900" spc="2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staff,</a:t>
            </a:r>
            <a:r>
              <a:rPr sz="1900" spc="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to</a:t>
            </a:r>
            <a:r>
              <a:rPr sz="1900" spc="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the </a:t>
            </a:r>
            <a:r>
              <a:rPr sz="1900" spc="-51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extent</a:t>
            </a:r>
            <a:r>
              <a:rPr sz="1900" spc="2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practicable,</a:t>
            </a:r>
            <a:r>
              <a:rPr sz="1900" spc="3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in</a:t>
            </a:r>
            <a:r>
              <a:rPr sz="1900" spc="1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a</a:t>
            </a:r>
            <a:r>
              <a:rPr sz="190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language</a:t>
            </a:r>
            <a:r>
              <a:rPr sz="1900" spc="5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family</a:t>
            </a:r>
            <a:r>
              <a:rPr sz="1900" spc="2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members</a:t>
            </a:r>
            <a:r>
              <a:rPr sz="1900" spc="2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can</a:t>
            </a:r>
            <a:r>
              <a:rPr sz="1900" spc="1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understand.</a:t>
            </a:r>
            <a:endParaRPr sz="1900" dirty="0">
              <a:latin typeface="Arial MT"/>
              <a:cs typeface="Arial MT"/>
            </a:endParaRPr>
          </a:p>
          <a:p>
            <a:pPr marL="507365" marR="5080" indent="-457200">
              <a:lnSpc>
                <a:spcPct val="80000"/>
              </a:lnSpc>
              <a:spcBef>
                <a:spcPts val="1595"/>
              </a:spcBef>
              <a:buFont typeface="Calibri"/>
              <a:buChar char="▪"/>
              <a:tabLst>
                <a:tab pos="507365" algn="l"/>
                <a:tab pos="508000" algn="l"/>
              </a:tabLst>
            </a:pPr>
            <a:r>
              <a:rPr dirty="0"/>
              <a:t>You,</a:t>
            </a:r>
            <a:r>
              <a:rPr spc="-5" dirty="0"/>
              <a:t> </a:t>
            </a:r>
            <a:r>
              <a:rPr dirty="0"/>
              <a:t>as</a:t>
            </a:r>
            <a:r>
              <a:rPr spc="-20" dirty="0"/>
              <a:t> </a:t>
            </a:r>
            <a:r>
              <a:rPr dirty="0"/>
              <a:t>a </a:t>
            </a:r>
            <a:r>
              <a:rPr spc="-5" dirty="0"/>
              <a:t>Title</a:t>
            </a:r>
            <a:r>
              <a:rPr spc="5" dirty="0"/>
              <a:t> </a:t>
            </a:r>
            <a:r>
              <a:rPr dirty="0"/>
              <a:t>I</a:t>
            </a:r>
            <a:r>
              <a:rPr spc="-10" dirty="0"/>
              <a:t> </a:t>
            </a:r>
            <a:r>
              <a:rPr dirty="0"/>
              <a:t>parent</a:t>
            </a:r>
            <a:r>
              <a:rPr spc="-30" dirty="0"/>
              <a:t> </a:t>
            </a:r>
            <a:r>
              <a:rPr dirty="0"/>
              <a:t>or</a:t>
            </a:r>
            <a:r>
              <a:rPr spc="-15" dirty="0"/>
              <a:t> </a:t>
            </a:r>
            <a:r>
              <a:rPr dirty="0"/>
              <a:t>family</a:t>
            </a:r>
            <a:r>
              <a:rPr spc="-10" dirty="0"/>
              <a:t> </a:t>
            </a:r>
            <a:r>
              <a:rPr dirty="0"/>
              <a:t>member,</a:t>
            </a:r>
            <a:r>
              <a:rPr spc="-45" dirty="0"/>
              <a:t> </a:t>
            </a:r>
            <a:r>
              <a:rPr dirty="0"/>
              <a:t>have</a:t>
            </a:r>
            <a:r>
              <a:rPr spc="-15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right</a:t>
            </a:r>
            <a:r>
              <a:rPr spc="-20" dirty="0"/>
              <a:t> </a:t>
            </a:r>
            <a:r>
              <a:rPr dirty="0"/>
              <a:t>to</a:t>
            </a:r>
            <a:r>
              <a:rPr spc="-20" dirty="0"/>
              <a:t> </a:t>
            </a:r>
            <a:r>
              <a:rPr dirty="0"/>
              <a:t>be</a:t>
            </a:r>
            <a:r>
              <a:rPr spc="5" dirty="0"/>
              <a:t> </a:t>
            </a:r>
            <a:r>
              <a:rPr dirty="0"/>
              <a:t>involved</a:t>
            </a:r>
            <a:r>
              <a:rPr spc="-5" dirty="0"/>
              <a:t> </a:t>
            </a:r>
            <a:r>
              <a:rPr dirty="0"/>
              <a:t>in</a:t>
            </a:r>
            <a:r>
              <a:rPr spc="5" dirty="0"/>
              <a:t> </a:t>
            </a:r>
            <a:r>
              <a:rPr spc="-5" dirty="0"/>
              <a:t>the</a:t>
            </a:r>
            <a:r>
              <a:rPr spc="-15" dirty="0"/>
              <a:t> </a:t>
            </a:r>
            <a:r>
              <a:rPr dirty="0"/>
              <a:t>development</a:t>
            </a:r>
            <a:r>
              <a:rPr spc="-25" dirty="0"/>
              <a:t> </a:t>
            </a:r>
            <a:r>
              <a:rPr dirty="0"/>
              <a:t>of</a:t>
            </a:r>
            <a:r>
              <a:rPr spc="-10" dirty="0"/>
              <a:t> </a:t>
            </a:r>
            <a:r>
              <a:rPr dirty="0"/>
              <a:t>the </a:t>
            </a:r>
            <a:r>
              <a:rPr spc="-540" dirty="0"/>
              <a:t> </a:t>
            </a:r>
            <a:r>
              <a:rPr dirty="0"/>
              <a:t>compact.</a:t>
            </a:r>
            <a:r>
              <a:rPr lang="en-US" dirty="0"/>
              <a:t>  Our School-Parent Compact was revised on May 16, 2024 and is located on the school’s website at </a:t>
            </a:r>
            <a:r>
              <a:rPr lang="en-US" dirty="0">
                <a:hlinkClick r:id="rId2"/>
              </a:rPr>
              <a:t>https://schools.scsk12.org/riverview-k8</a:t>
            </a:r>
            <a:r>
              <a:rPr lang="en-US" dirty="0"/>
              <a:t> .</a:t>
            </a:r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00"/>
              </a:lnSpc>
            </a:pPr>
            <a:fld id="{81D60167-4931-47E6-BA6A-407CBD079E47}" type="slidenum">
              <a:rPr dirty="0"/>
              <a:t>13</a:t>
            </a:fld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76019" y="993089"/>
            <a:ext cx="931735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latin typeface="Arial MT"/>
                <a:cs typeface="Arial MT"/>
              </a:rPr>
              <a:t>Which</a:t>
            </a:r>
            <a:r>
              <a:rPr sz="4400" spc="-10" dirty="0">
                <a:latin typeface="Arial MT"/>
                <a:cs typeface="Arial MT"/>
              </a:rPr>
              <a:t> </a:t>
            </a:r>
            <a:r>
              <a:rPr sz="4400" dirty="0">
                <a:latin typeface="Arial MT"/>
                <a:cs typeface="Arial MT"/>
              </a:rPr>
              <a:t>curricula</a:t>
            </a:r>
            <a:r>
              <a:rPr sz="4400" spc="-45" dirty="0">
                <a:latin typeface="Arial MT"/>
                <a:cs typeface="Arial MT"/>
              </a:rPr>
              <a:t> </a:t>
            </a:r>
            <a:r>
              <a:rPr sz="4400" dirty="0">
                <a:latin typeface="Arial MT"/>
                <a:cs typeface="Arial MT"/>
              </a:rPr>
              <a:t>does</a:t>
            </a:r>
            <a:r>
              <a:rPr sz="4400" spc="-5" dirty="0">
                <a:latin typeface="Arial MT"/>
                <a:cs typeface="Arial MT"/>
              </a:rPr>
              <a:t> </a:t>
            </a:r>
            <a:r>
              <a:rPr sz="4400" dirty="0">
                <a:latin typeface="Arial MT"/>
                <a:cs typeface="Arial MT"/>
              </a:rPr>
              <a:t>our</a:t>
            </a:r>
            <a:r>
              <a:rPr sz="4400" spc="-5" dirty="0">
                <a:latin typeface="Arial MT"/>
                <a:cs typeface="Arial MT"/>
              </a:rPr>
              <a:t> </a:t>
            </a:r>
            <a:r>
              <a:rPr sz="4400" dirty="0">
                <a:latin typeface="Arial MT"/>
                <a:cs typeface="Arial MT"/>
              </a:rPr>
              <a:t>school</a:t>
            </a:r>
            <a:r>
              <a:rPr sz="4400" spc="-20" dirty="0">
                <a:latin typeface="Arial MT"/>
                <a:cs typeface="Arial MT"/>
              </a:rPr>
              <a:t> </a:t>
            </a:r>
            <a:r>
              <a:rPr sz="4400" dirty="0">
                <a:latin typeface="Arial MT"/>
                <a:cs typeface="Arial MT"/>
              </a:rPr>
              <a:t>use?</a:t>
            </a:r>
            <a:endParaRPr sz="44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9600" y="1905000"/>
            <a:ext cx="10744199" cy="3927998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469900" marR="203200" indent="-457834" algn="just">
              <a:buFont typeface="Calibri"/>
              <a:buChar char="▪"/>
              <a:tabLst>
                <a:tab pos="470534" algn="l"/>
              </a:tabLst>
            </a:pPr>
            <a:r>
              <a:rPr sz="2800" spc="-5" dirty="0">
                <a:latin typeface="Arial MT"/>
                <a:cs typeface="Arial MT"/>
              </a:rPr>
              <a:t>The Tennessee Academic Standards provide a common set of expectations </a:t>
            </a:r>
            <a:r>
              <a:rPr sz="2800" spc="-60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for what students will </a:t>
            </a:r>
            <a:r>
              <a:rPr sz="2800" dirty="0">
                <a:latin typeface="Arial MT"/>
                <a:cs typeface="Arial MT"/>
              </a:rPr>
              <a:t>know </a:t>
            </a:r>
            <a:r>
              <a:rPr sz="2800" spc="-5" dirty="0">
                <a:latin typeface="Arial MT"/>
                <a:cs typeface="Arial MT"/>
              </a:rPr>
              <a:t>and be able to do at the end of a grade for </a:t>
            </a:r>
            <a:r>
              <a:rPr sz="2800" dirty="0">
                <a:latin typeface="Arial MT"/>
                <a:cs typeface="Arial MT"/>
              </a:rPr>
              <a:t>each 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subject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area.</a:t>
            </a:r>
            <a:endParaRPr sz="2800" dirty="0">
              <a:latin typeface="Arial MT"/>
              <a:cs typeface="Arial MT"/>
            </a:endParaRPr>
          </a:p>
          <a:p>
            <a:pPr marL="469900" marR="5080" indent="-457834">
              <a:buFont typeface="Calibri"/>
              <a:buChar char="▪"/>
              <a:tabLst>
                <a:tab pos="469900" algn="l"/>
                <a:tab pos="470534" algn="l"/>
              </a:tabLst>
            </a:pPr>
            <a:r>
              <a:rPr sz="2800" spc="-5" dirty="0">
                <a:latin typeface="Arial MT"/>
                <a:cs typeface="Arial MT"/>
              </a:rPr>
              <a:t>Tennessee's</a:t>
            </a:r>
            <a:r>
              <a:rPr sz="2800" spc="1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academic</a:t>
            </a:r>
            <a:r>
              <a:rPr sz="2800" spc="3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standards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form</a:t>
            </a:r>
            <a:r>
              <a:rPr sz="2800" spc="3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the</a:t>
            </a:r>
            <a:r>
              <a:rPr sz="2800" spc="1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framework</a:t>
            </a:r>
            <a:r>
              <a:rPr sz="2800" spc="5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for</a:t>
            </a:r>
            <a:r>
              <a:rPr sz="2800" spc="1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everything</a:t>
            </a:r>
            <a:r>
              <a:rPr sz="2800" spc="4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taught</a:t>
            </a:r>
            <a:r>
              <a:rPr sz="2800" spc="2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at </a:t>
            </a:r>
            <a:r>
              <a:rPr sz="2800" spc="-595" dirty="0">
                <a:latin typeface="Arial MT"/>
                <a:cs typeface="Arial MT"/>
              </a:rPr>
              <a:t> </a:t>
            </a:r>
            <a:r>
              <a:rPr lang="en-US" sz="2800" spc="-5" dirty="0">
                <a:latin typeface="Arial MT"/>
                <a:cs typeface="Arial MT"/>
              </a:rPr>
              <a:t>Riverview </a:t>
            </a:r>
            <a:r>
              <a:rPr sz="2800" spc="-5" dirty="0">
                <a:latin typeface="Arial MT"/>
                <a:cs typeface="Arial MT"/>
              </a:rPr>
              <a:t>School.</a:t>
            </a:r>
            <a:endParaRPr sz="2800" dirty="0">
              <a:latin typeface="Arial MT"/>
              <a:cs typeface="Arial MT"/>
            </a:endParaRPr>
          </a:p>
          <a:p>
            <a:pPr marL="469900" marR="1287780" indent="-457834">
              <a:buFont typeface="Calibri"/>
              <a:buChar char="▪"/>
              <a:tabLst>
                <a:tab pos="469900" algn="l"/>
                <a:tab pos="470534" algn="l"/>
              </a:tabLst>
            </a:pPr>
            <a:r>
              <a:rPr sz="2800" spc="-5" dirty="0">
                <a:latin typeface="Arial MT"/>
                <a:cs typeface="Arial MT"/>
              </a:rPr>
              <a:t>For</a:t>
            </a:r>
            <a:r>
              <a:rPr sz="2800" spc="2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more</a:t>
            </a:r>
            <a:r>
              <a:rPr sz="2800" spc="3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information</a:t>
            </a:r>
            <a:r>
              <a:rPr sz="2800" spc="2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about</a:t>
            </a:r>
            <a:r>
              <a:rPr sz="2800" spc="1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Tennessee’s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spc="-10" dirty="0">
                <a:latin typeface="Arial MT"/>
                <a:cs typeface="Arial MT"/>
              </a:rPr>
              <a:t>academic</a:t>
            </a:r>
            <a:r>
              <a:rPr sz="2800" spc="2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standards,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spc="-10" dirty="0">
                <a:latin typeface="Arial MT"/>
                <a:cs typeface="Arial MT"/>
              </a:rPr>
              <a:t>see: </a:t>
            </a:r>
            <a:r>
              <a:rPr sz="2800" spc="-595" dirty="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sz="2800" u="heavy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Arial MT"/>
                <a:cs typeface="Arial MT"/>
                <a:hlinkClick r:id="rId2"/>
              </a:rPr>
              <a:t>Academic</a:t>
            </a:r>
            <a:r>
              <a:rPr sz="2800" u="heavy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Arial MT"/>
                <a:cs typeface="Arial MT"/>
                <a:hlinkClick r:id="rId2"/>
              </a:rPr>
              <a:t> </a:t>
            </a:r>
            <a:r>
              <a:rPr sz="2800" u="heavy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Arial MT"/>
                <a:cs typeface="Arial MT"/>
                <a:hlinkClick r:id="rId2"/>
              </a:rPr>
              <a:t>Standards</a:t>
            </a:r>
            <a:endParaRPr sz="2800" dirty="0">
              <a:latin typeface="Arial MT"/>
              <a:cs typeface="Arial MT"/>
            </a:endParaRPr>
          </a:p>
          <a:p>
            <a:pPr marL="469900" indent="-457834">
              <a:buFont typeface="Calibri"/>
              <a:buChar char="▪"/>
              <a:tabLst>
                <a:tab pos="469900" algn="l"/>
                <a:tab pos="470534" algn="l"/>
              </a:tabLst>
            </a:pPr>
            <a:r>
              <a:rPr lang="en-US" sz="2800" spc="-5" dirty="0">
                <a:latin typeface="Arial MT"/>
                <a:cs typeface="Arial MT"/>
              </a:rPr>
              <a:t>Riverview </a:t>
            </a:r>
            <a:r>
              <a:rPr sz="2800" spc="-5" dirty="0">
                <a:latin typeface="Arial MT"/>
                <a:cs typeface="Arial MT"/>
              </a:rPr>
              <a:t>uses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lang="en-US" sz="2800" spc="-5" dirty="0">
                <a:latin typeface="Arial MT"/>
                <a:cs typeface="Arial MT"/>
              </a:rPr>
              <a:t>Wonders and </a:t>
            </a:r>
            <a:r>
              <a:rPr lang="en-US" sz="2800" spc="-5" dirty="0" err="1">
                <a:latin typeface="Arial MT"/>
                <a:cs typeface="Arial MT"/>
              </a:rPr>
              <a:t>MyPerspectives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(ELA</a:t>
            </a:r>
            <a:r>
              <a:rPr lang="en-US" sz="2800" spc="5" dirty="0">
                <a:latin typeface="Arial MT"/>
                <a:cs typeface="Arial MT"/>
              </a:rPr>
              <a:t>), </a:t>
            </a:r>
            <a:r>
              <a:rPr lang="en-US" sz="2800" spc="5" dirty="0" err="1">
                <a:latin typeface="Arial MT"/>
                <a:cs typeface="Arial MT"/>
              </a:rPr>
              <a:t>EnVision</a:t>
            </a:r>
            <a:r>
              <a:rPr lang="en-US" sz="2800" spc="5" dirty="0">
                <a:latin typeface="Arial MT"/>
                <a:cs typeface="Arial MT"/>
              </a:rPr>
              <a:t> and Ready Math (math), McGraw-Hill (science &amp; social studies). </a:t>
            </a:r>
            <a:endParaRPr sz="2800" dirty="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00"/>
              </a:lnSpc>
            </a:pPr>
            <a:fld id="{81D60167-4931-47E6-BA6A-407CBD079E47}" type="slidenum">
              <a:rPr dirty="0"/>
              <a:t>14</a:t>
            </a:fld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32917" rIns="0" bIns="0" rtlCol="0">
            <a:spAutoFit/>
          </a:bodyPr>
          <a:lstStyle/>
          <a:p>
            <a:pPr marL="169545" marR="5080" indent="777240" algn="l">
              <a:lnSpc>
                <a:spcPts val="4490"/>
              </a:lnSpc>
              <a:spcBef>
                <a:spcPts val="910"/>
              </a:spcBef>
            </a:pPr>
            <a:r>
              <a:rPr sz="4400" dirty="0">
                <a:latin typeface="Arial MT"/>
                <a:cs typeface="Arial MT"/>
              </a:rPr>
              <a:t>What</a:t>
            </a:r>
            <a:r>
              <a:rPr sz="4400" spc="-10" dirty="0">
                <a:latin typeface="Arial MT"/>
                <a:cs typeface="Arial MT"/>
              </a:rPr>
              <a:t> </a:t>
            </a:r>
            <a:r>
              <a:rPr sz="4400" dirty="0">
                <a:latin typeface="Arial MT"/>
                <a:cs typeface="Arial MT"/>
              </a:rPr>
              <a:t>Assessments</a:t>
            </a:r>
            <a:r>
              <a:rPr sz="4400" spc="-50" dirty="0">
                <a:latin typeface="Arial MT"/>
                <a:cs typeface="Arial MT"/>
              </a:rPr>
              <a:t> </a:t>
            </a:r>
            <a:r>
              <a:rPr sz="4400" dirty="0">
                <a:latin typeface="Arial MT"/>
                <a:cs typeface="Arial MT"/>
              </a:rPr>
              <a:t>Will</a:t>
            </a:r>
            <a:r>
              <a:rPr sz="4400" spc="-30" dirty="0">
                <a:latin typeface="Arial MT"/>
                <a:cs typeface="Arial MT"/>
              </a:rPr>
              <a:t> </a:t>
            </a:r>
            <a:r>
              <a:rPr sz="4400" dirty="0">
                <a:latin typeface="Arial MT"/>
                <a:cs typeface="Arial MT"/>
              </a:rPr>
              <a:t>My</a:t>
            </a:r>
            <a:r>
              <a:rPr sz="4400" spc="-25" dirty="0">
                <a:latin typeface="Arial MT"/>
                <a:cs typeface="Arial MT"/>
              </a:rPr>
              <a:t> </a:t>
            </a:r>
            <a:r>
              <a:rPr sz="4400" dirty="0">
                <a:latin typeface="Arial MT"/>
                <a:cs typeface="Arial MT"/>
              </a:rPr>
              <a:t>Child</a:t>
            </a:r>
            <a:r>
              <a:rPr lang="en-US" sz="4400" dirty="0">
                <a:latin typeface="Arial MT"/>
                <a:cs typeface="Arial MT"/>
              </a:rPr>
              <a:t> </a:t>
            </a:r>
            <a:r>
              <a:rPr sz="4400" dirty="0">
                <a:latin typeface="Arial MT"/>
                <a:cs typeface="Arial MT"/>
              </a:rPr>
              <a:t>Take?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84580" y="1693144"/>
            <a:ext cx="8135620" cy="1935786"/>
          </a:xfrm>
          <a:prstGeom prst="rect">
            <a:avLst/>
          </a:prstGeom>
        </p:spPr>
        <p:txBody>
          <a:bodyPr vert="horz" wrap="square" lIns="0" tIns="156845" rIns="0" bIns="0" rtlCol="0">
            <a:spAutoFit/>
          </a:bodyPr>
          <a:lstStyle/>
          <a:p>
            <a:pPr marL="469900" indent="-457834">
              <a:lnSpc>
                <a:spcPct val="100000"/>
              </a:lnSpc>
              <a:spcBef>
                <a:spcPts val="1125"/>
              </a:spcBef>
              <a:buFont typeface="Calibri"/>
              <a:buChar char="▪"/>
              <a:tabLst>
                <a:tab pos="469900" algn="l"/>
                <a:tab pos="470534" algn="l"/>
              </a:tabLst>
            </a:pPr>
            <a:r>
              <a:rPr sz="2200" spc="-5" dirty="0">
                <a:latin typeface="Arial MT"/>
                <a:cs typeface="Arial MT"/>
              </a:rPr>
              <a:t>Teacher-created</a:t>
            </a:r>
            <a:r>
              <a:rPr sz="2200" spc="4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quizzes/assessments</a:t>
            </a:r>
            <a:endParaRPr lang="en-US" sz="2200" spc="10" dirty="0">
              <a:latin typeface="Arial MT"/>
              <a:cs typeface="Arial MT"/>
            </a:endParaRPr>
          </a:p>
          <a:p>
            <a:pPr marL="469900" indent="-457834">
              <a:lnSpc>
                <a:spcPct val="100000"/>
              </a:lnSpc>
              <a:spcBef>
                <a:spcPts val="1125"/>
              </a:spcBef>
              <a:buFont typeface="Calibri"/>
              <a:buChar char="▪"/>
              <a:tabLst>
                <a:tab pos="469900" algn="l"/>
                <a:tab pos="470534" algn="l"/>
              </a:tabLst>
            </a:pPr>
            <a:r>
              <a:rPr lang="en-US" sz="2200" spc="10" dirty="0">
                <a:latin typeface="Arial MT"/>
                <a:cs typeface="Arial MT"/>
              </a:rPr>
              <a:t>Weekly assessments</a:t>
            </a:r>
          </a:p>
          <a:p>
            <a:pPr marL="469900" indent="-457834">
              <a:lnSpc>
                <a:spcPct val="100000"/>
              </a:lnSpc>
              <a:spcBef>
                <a:spcPts val="1125"/>
              </a:spcBef>
              <a:buFont typeface="Calibri"/>
              <a:buChar char="▪"/>
              <a:tabLst>
                <a:tab pos="469900" algn="l"/>
                <a:tab pos="470534" algn="l"/>
              </a:tabLst>
            </a:pPr>
            <a:r>
              <a:rPr lang="en-US" sz="2200" spc="10" dirty="0">
                <a:latin typeface="Arial MT"/>
                <a:cs typeface="Arial MT"/>
              </a:rPr>
              <a:t>Quarterly school-based assessments</a:t>
            </a:r>
          </a:p>
          <a:p>
            <a:pPr marL="469900" indent="-457834">
              <a:lnSpc>
                <a:spcPct val="100000"/>
              </a:lnSpc>
              <a:spcBef>
                <a:spcPts val="1125"/>
              </a:spcBef>
              <a:buFont typeface="Calibri"/>
              <a:buChar char="▪"/>
              <a:tabLst>
                <a:tab pos="469900" algn="l"/>
                <a:tab pos="470534" algn="l"/>
              </a:tabLst>
            </a:pPr>
            <a:r>
              <a:rPr lang="en-US" sz="2200" spc="10" dirty="0">
                <a:latin typeface="Arial MT"/>
                <a:cs typeface="Arial MT"/>
              </a:rPr>
              <a:t>TCAP assessment  (April-May)</a:t>
            </a:r>
            <a:endParaRPr sz="2200" dirty="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00"/>
              </a:lnSpc>
            </a:pPr>
            <a:fld id="{81D60167-4931-47E6-BA6A-407CBD079E47}" type="slidenum">
              <a:rPr dirty="0"/>
              <a:t>15</a:t>
            </a:fld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81200" y="609600"/>
            <a:ext cx="7226554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4400" dirty="0">
                <a:latin typeface="Arial MT"/>
                <a:cs typeface="Arial MT"/>
              </a:rPr>
              <a:t>How Can You Get Involved</a:t>
            </a:r>
            <a:r>
              <a:rPr sz="4400" spc="-5" dirty="0">
                <a:latin typeface="Arial MT"/>
                <a:cs typeface="Arial MT"/>
              </a:rPr>
              <a:t>?</a:t>
            </a:r>
            <a:endParaRPr sz="4400" dirty="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4800" y="1796367"/>
            <a:ext cx="11506200" cy="4674998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299085" indent="-287020">
              <a:buFont typeface="Calibri"/>
              <a:buChar char="▪"/>
              <a:tabLst>
                <a:tab pos="299085" algn="l"/>
                <a:tab pos="299720" algn="l"/>
              </a:tabLst>
            </a:pPr>
            <a:r>
              <a:rPr sz="2900" dirty="0">
                <a:latin typeface="Arial MT"/>
                <a:cs typeface="Arial MT"/>
              </a:rPr>
              <a:t>encouraging</a:t>
            </a:r>
            <a:r>
              <a:rPr sz="2900" spc="-65" dirty="0">
                <a:latin typeface="Arial MT"/>
                <a:cs typeface="Arial MT"/>
              </a:rPr>
              <a:t> </a:t>
            </a:r>
            <a:r>
              <a:rPr sz="2900" dirty="0">
                <a:latin typeface="Arial MT"/>
                <a:cs typeface="Arial MT"/>
              </a:rPr>
              <a:t>attendance</a:t>
            </a:r>
          </a:p>
          <a:p>
            <a:pPr marL="299085" indent="-287020">
              <a:buFont typeface="Calibri"/>
              <a:buChar char="▪"/>
              <a:tabLst>
                <a:tab pos="299085" algn="l"/>
                <a:tab pos="299720" algn="l"/>
              </a:tabLst>
            </a:pPr>
            <a:r>
              <a:rPr sz="2900" dirty="0">
                <a:latin typeface="Arial MT"/>
                <a:cs typeface="Arial MT"/>
              </a:rPr>
              <a:t>monitoring</a:t>
            </a:r>
            <a:r>
              <a:rPr sz="2900" spc="-25" dirty="0">
                <a:latin typeface="Arial MT"/>
                <a:cs typeface="Arial MT"/>
              </a:rPr>
              <a:t> </a:t>
            </a:r>
            <a:r>
              <a:rPr sz="2900" dirty="0">
                <a:latin typeface="Arial MT"/>
                <a:cs typeface="Arial MT"/>
              </a:rPr>
              <a:t>grades</a:t>
            </a:r>
            <a:r>
              <a:rPr sz="2900" spc="-30" dirty="0">
                <a:latin typeface="Arial MT"/>
                <a:cs typeface="Arial MT"/>
              </a:rPr>
              <a:t> </a:t>
            </a:r>
            <a:r>
              <a:rPr sz="2900" dirty="0">
                <a:latin typeface="Arial MT"/>
                <a:cs typeface="Arial MT"/>
              </a:rPr>
              <a:t>and</a:t>
            </a:r>
            <a:r>
              <a:rPr sz="2900" spc="-10" dirty="0">
                <a:latin typeface="Arial MT"/>
                <a:cs typeface="Arial MT"/>
              </a:rPr>
              <a:t> </a:t>
            </a:r>
            <a:r>
              <a:rPr sz="2900" dirty="0">
                <a:latin typeface="Arial MT"/>
                <a:cs typeface="Arial MT"/>
              </a:rPr>
              <a:t>schoolwork</a:t>
            </a:r>
            <a:r>
              <a:rPr sz="2900" spc="-20" dirty="0">
                <a:latin typeface="Arial MT"/>
                <a:cs typeface="Arial MT"/>
              </a:rPr>
              <a:t> </a:t>
            </a:r>
            <a:r>
              <a:rPr sz="2900" dirty="0">
                <a:latin typeface="Arial MT"/>
                <a:cs typeface="Arial MT"/>
              </a:rPr>
              <a:t>on</a:t>
            </a:r>
            <a:r>
              <a:rPr sz="2900" spc="-10" dirty="0">
                <a:latin typeface="Arial MT"/>
                <a:cs typeface="Arial MT"/>
              </a:rPr>
              <a:t> </a:t>
            </a:r>
            <a:r>
              <a:rPr sz="2900" dirty="0">
                <a:latin typeface="Arial MT"/>
                <a:cs typeface="Arial MT"/>
              </a:rPr>
              <a:t>Powerschool</a:t>
            </a:r>
          </a:p>
          <a:p>
            <a:pPr marL="299085" indent="-287020">
              <a:buFont typeface="Calibri"/>
              <a:buChar char="▪"/>
              <a:tabLst>
                <a:tab pos="299085" algn="l"/>
                <a:tab pos="299720" algn="l"/>
              </a:tabLst>
            </a:pPr>
            <a:r>
              <a:rPr sz="2900" dirty="0">
                <a:latin typeface="Arial MT"/>
                <a:cs typeface="Arial MT"/>
              </a:rPr>
              <a:t>attending</a:t>
            </a:r>
            <a:r>
              <a:rPr sz="2900" spc="-45" dirty="0">
                <a:latin typeface="Arial MT"/>
                <a:cs typeface="Arial MT"/>
              </a:rPr>
              <a:t> </a:t>
            </a:r>
            <a:r>
              <a:rPr sz="2900" dirty="0">
                <a:latin typeface="Arial MT"/>
                <a:cs typeface="Arial MT"/>
              </a:rPr>
              <a:t>family</a:t>
            </a:r>
            <a:r>
              <a:rPr sz="2900" spc="-10" dirty="0">
                <a:latin typeface="Arial MT"/>
                <a:cs typeface="Arial MT"/>
              </a:rPr>
              <a:t> </a:t>
            </a:r>
            <a:r>
              <a:rPr sz="2900" dirty="0">
                <a:latin typeface="Arial MT"/>
                <a:cs typeface="Arial MT"/>
              </a:rPr>
              <a:t>events</a:t>
            </a:r>
            <a:r>
              <a:rPr sz="2900" spc="-45" dirty="0">
                <a:latin typeface="Arial MT"/>
                <a:cs typeface="Arial MT"/>
              </a:rPr>
              <a:t> </a:t>
            </a:r>
            <a:r>
              <a:rPr sz="2900" dirty="0">
                <a:latin typeface="Arial MT"/>
                <a:cs typeface="Arial MT"/>
              </a:rPr>
              <a:t>and</a:t>
            </a:r>
            <a:r>
              <a:rPr sz="2900" spc="-25" dirty="0">
                <a:latin typeface="Arial MT"/>
                <a:cs typeface="Arial MT"/>
              </a:rPr>
              <a:t> </a:t>
            </a:r>
            <a:r>
              <a:rPr sz="2900" dirty="0">
                <a:latin typeface="Arial MT"/>
                <a:cs typeface="Arial MT"/>
              </a:rPr>
              <a:t>meetings</a:t>
            </a:r>
            <a:r>
              <a:rPr lang="en-US" sz="2900" dirty="0">
                <a:latin typeface="Arial MT"/>
                <a:cs typeface="Arial MT"/>
              </a:rPr>
              <a:t> (Parent-teacher conference dates: 9/5/24 and 2/13/25)</a:t>
            </a:r>
            <a:endParaRPr sz="2900" dirty="0">
              <a:latin typeface="Arial MT"/>
              <a:cs typeface="Arial MT"/>
            </a:endParaRPr>
          </a:p>
          <a:p>
            <a:pPr marL="299085" indent="-287020">
              <a:buFont typeface="Calibri"/>
              <a:buChar char="▪"/>
              <a:tabLst>
                <a:tab pos="299085" algn="l"/>
                <a:tab pos="299720" algn="l"/>
              </a:tabLst>
            </a:pPr>
            <a:r>
              <a:rPr sz="2900" dirty="0">
                <a:latin typeface="Arial MT"/>
                <a:cs typeface="Arial MT"/>
              </a:rPr>
              <a:t>joining</a:t>
            </a:r>
            <a:r>
              <a:rPr sz="2900" spc="-10" dirty="0">
                <a:latin typeface="Arial MT"/>
                <a:cs typeface="Arial MT"/>
              </a:rPr>
              <a:t> </a:t>
            </a:r>
            <a:r>
              <a:rPr sz="2900" dirty="0">
                <a:latin typeface="Arial MT"/>
                <a:cs typeface="Arial MT"/>
              </a:rPr>
              <a:t>family</a:t>
            </a:r>
            <a:r>
              <a:rPr sz="2900" spc="-15" dirty="0">
                <a:latin typeface="Arial MT"/>
                <a:cs typeface="Arial MT"/>
              </a:rPr>
              <a:t> </a:t>
            </a:r>
            <a:r>
              <a:rPr sz="2900" dirty="0">
                <a:latin typeface="Arial MT"/>
                <a:cs typeface="Arial MT"/>
              </a:rPr>
              <a:t>groups</a:t>
            </a:r>
            <a:r>
              <a:rPr sz="2900" spc="-35" dirty="0">
                <a:latin typeface="Arial MT"/>
                <a:cs typeface="Arial MT"/>
              </a:rPr>
              <a:t> </a:t>
            </a:r>
            <a:r>
              <a:rPr sz="2900" dirty="0">
                <a:latin typeface="Arial MT"/>
                <a:cs typeface="Arial MT"/>
              </a:rPr>
              <a:t>and</a:t>
            </a:r>
            <a:r>
              <a:rPr sz="2900" spc="-20" dirty="0">
                <a:latin typeface="Arial MT"/>
                <a:cs typeface="Arial MT"/>
              </a:rPr>
              <a:t> </a:t>
            </a:r>
            <a:r>
              <a:rPr sz="2900" dirty="0">
                <a:latin typeface="Arial MT"/>
                <a:cs typeface="Arial MT"/>
              </a:rPr>
              <a:t>committees</a:t>
            </a:r>
            <a:endParaRPr lang="en-US" sz="2900" dirty="0">
              <a:latin typeface="Arial MT"/>
              <a:cs typeface="Arial MT"/>
            </a:endParaRPr>
          </a:p>
          <a:p>
            <a:pPr marL="299085" indent="-287020">
              <a:buFont typeface="Calibri"/>
              <a:buChar char="▪"/>
              <a:tabLst>
                <a:tab pos="299085" algn="l"/>
                <a:tab pos="299720" algn="l"/>
              </a:tabLst>
            </a:pPr>
            <a:r>
              <a:rPr lang="en-US" sz="2900" spc="-60" dirty="0">
                <a:latin typeface="Arial MT"/>
                <a:cs typeface="Arial MT"/>
              </a:rPr>
              <a:t>checking your child’s social media</a:t>
            </a:r>
            <a:r>
              <a:rPr sz="2900" spc="-60" dirty="0">
                <a:latin typeface="Arial MT"/>
                <a:cs typeface="Arial MT"/>
              </a:rPr>
              <a:t> </a:t>
            </a:r>
            <a:endParaRPr lang="en-US" sz="2900" spc="-60" dirty="0">
              <a:latin typeface="Arial MT"/>
              <a:cs typeface="Arial MT"/>
            </a:endParaRPr>
          </a:p>
          <a:p>
            <a:pPr marL="299085" indent="-287020">
              <a:buFont typeface="Calibri"/>
              <a:buChar char="▪"/>
              <a:tabLst>
                <a:tab pos="299085" algn="l"/>
                <a:tab pos="299720" algn="l"/>
              </a:tabLst>
            </a:pPr>
            <a:r>
              <a:rPr lang="en-US" sz="2900" spc="-60" dirty="0">
                <a:latin typeface="Arial MT"/>
                <a:cs typeface="Arial MT"/>
              </a:rPr>
              <a:t>asking about homework</a:t>
            </a:r>
            <a:endParaRPr sz="2900" dirty="0">
              <a:latin typeface="Arial MT"/>
              <a:cs typeface="Arial MT"/>
            </a:endParaRPr>
          </a:p>
          <a:p>
            <a:pPr marL="299085" indent="-287020">
              <a:buFont typeface="Calibri"/>
              <a:buChar char="▪"/>
              <a:tabLst>
                <a:tab pos="299085" algn="l"/>
                <a:tab pos="299720" algn="l"/>
              </a:tabLst>
            </a:pPr>
            <a:r>
              <a:rPr sz="2900" dirty="0">
                <a:latin typeface="Arial MT"/>
                <a:cs typeface="Arial MT"/>
              </a:rPr>
              <a:t>reading</a:t>
            </a:r>
            <a:r>
              <a:rPr sz="2900" spc="-20" dirty="0">
                <a:latin typeface="Arial MT"/>
                <a:cs typeface="Arial MT"/>
              </a:rPr>
              <a:t> </a:t>
            </a:r>
            <a:r>
              <a:rPr sz="2900" dirty="0">
                <a:latin typeface="Arial MT"/>
                <a:cs typeface="Arial MT"/>
              </a:rPr>
              <a:t>school/classroom</a:t>
            </a:r>
            <a:r>
              <a:rPr sz="2900" spc="-45" dirty="0">
                <a:latin typeface="Arial MT"/>
                <a:cs typeface="Arial MT"/>
              </a:rPr>
              <a:t> </a:t>
            </a:r>
            <a:r>
              <a:rPr sz="2900" dirty="0">
                <a:latin typeface="Arial MT"/>
                <a:cs typeface="Arial MT"/>
              </a:rPr>
              <a:t>newsletters</a:t>
            </a:r>
            <a:r>
              <a:rPr sz="2900" spc="-35" dirty="0">
                <a:latin typeface="Arial MT"/>
                <a:cs typeface="Arial MT"/>
              </a:rPr>
              <a:t> </a:t>
            </a:r>
            <a:r>
              <a:rPr sz="2900" dirty="0">
                <a:latin typeface="Arial MT"/>
                <a:cs typeface="Arial MT"/>
              </a:rPr>
              <a:t>or</a:t>
            </a:r>
            <a:r>
              <a:rPr sz="2900" spc="-5" dirty="0">
                <a:latin typeface="Arial MT"/>
                <a:cs typeface="Arial MT"/>
              </a:rPr>
              <a:t> </a:t>
            </a:r>
            <a:r>
              <a:rPr sz="2900" dirty="0">
                <a:latin typeface="Arial MT"/>
                <a:cs typeface="Arial MT"/>
              </a:rPr>
              <a:t>websites</a:t>
            </a:r>
            <a:r>
              <a:rPr sz="2900" spc="-15" dirty="0">
                <a:latin typeface="Arial MT"/>
                <a:cs typeface="Arial MT"/>
              </a:rPr>
              <a:t> </a:t>
            </a:r>
            <a:r>
              <a:rPr sz="2900" dirty="0">
                <a:latin typeface="Arial MT"/>
                <a:cs typeface="Arial MT"/>
              </a:rPr>
              <a:t>that</a:t>
            </a:r>
            <a:r>
              <a:rPr sz="2900" spc="-30" dirty="0">
                <a:latin typeface="Arial MT"/>
                <a:cs typeface="Arial MT"/>
              </a:rPr>
              <a:t> </a:t>
            </a:r>
            <a:r>
              <a:rPr sz="2900" dirty="0">
                <a:latin typeface="Arial MT"/>
                <a:cs typeface="Arial MT"/>
              </a:rPr>
              <a:t>contain</a:t>
            </a:r>
            <a:r>
              <a:rPr sz="2900" spc="-15" dirty="0">
                <a:latin typeface="Arial MT"/>
                <a:cs typeface="Arial MT"/>
              </a:rPr>
              <a:t> </a:t>
            </a:r>
            <a:r>
              <a:rPr sz="2900" dirty="0">
                <a:latin typeface="Arial MT"/>
                <a:cs typeface="Arial MT"/>
              </a:rPr>
              <a:t>examples</a:t>
            </a:r>
            <a:r>
              <a:rPr sz="2900" spc="-20" dirty="0">
                <a:latin typeface="Arial MT"/>
                <a:cs typeface="Arial MT"/>
              </a:rPr>
              <a:t> </a:t>
            </a:r>
            <a:r>
              <a:rPr sz="2900" dirty="0">
                <a:latin typeface="Arial MT"/>
                <a:cs typeface="Arial MT"/>
              </a:rPr>
              <a:t>of learning</a:t>
            </a:r>
            <a:r>
              <a:rPr lang="en-US" sz="2900" dirty="0">
                <a:latin typeface="Arial MT"/>
                <a:cs typeface="Arial MT"/>
              </a:rPr>
              <a:t> </a:t>
            </a:r>
            <a:r>
              <a:rPr sz="2900" spc="-5" dirty="0">
                <a:latin typeface="Arial MT"/>
                <a:cs typeface="Arial MT"/>
              </a:rPr>
              <a:t>activities</a:t>
            </a:r>
            <a:r>
              <a:rPr sz="2900" spc="-20" dirty="0">
                <a:latin typeface="Arial MT"/>
                <a:cs typeface="Arial MT"/>
              </a:rPr>
              <a:t> </a:t>
            </a:r>
            <a:r>
              <a:rPr sz="2900" dirty="0">
                <a:latin typeface="Arial MT"/>
                <a:cs typeface="Arial MT"/>
              </a:rPr>
              <a:t>families</a:t>
            </a:r>
            <a:r>
              <a:rPr sz="2900" spc="5" dirty="0">
                <a:latin typeface="Arial MT"/>
                <a:cs typeface="Arial MT"/>
              </a:rPr>
              <a:t> </a:t>
            </a:r>
            <a:r>
              <a:rPr sz="2900" dirty="0">
                <a:latin typeface="Arial MT"/>
                <a:cs typeface="Arial MT"/>
              </a:rPr>
              <a:t>can</a:t>
            </a:r>
            <a:r>
              <a:rPr sz="2900" spc="-25" dirty="0">
                <a:latin typeface="Arial MT"/>
                <a:cs typeface="Arial MT"/>
              </a:rPr>
              <a:t> </a:t>
            </a:r>
            <a:r>
              <a:rPr sz="2900" dirty="0">
                <a:latin typeface="Arial MT"/>
                <a:cs typeface="Arial MT"/>
              </a:rPr>
              <a:t>do with</a:t>
            </a:r>
            <a:r>
              <a:rPr sz="2900" spc="-25" dirty="0">
                <a:latin typeface="Arial MT"/>
                <a:cs typeface="Arial MT"/>
              </a:rPr>
              <a:t> </a:t>
            </a:r>
            <a:r>
              <a:rPr sz="2900" dirty="0">
                <a:latin typeface="Arial MT"/>
                <a:cs typeface="Arial MT"/>
              </a:rPr>
              <a:t>students</a:t>
            </a:r>
            <a:r>
              <a:rPr sz="2900" spc="-40" dirty="0">
                <a:latin typeface="Arial MT"/>
                <a:cs typeface="Arial MT"/>
              </a:rPr>
              <a:t> </a:t>
            </a:r>
            <a:r>
              <a:rPr sz="2900" dirty="0">
                <a:latin typeface="Arial MT"/>
                <a:cs typeface="Arial MT"/>
              </a:rPr>
              <a:t>at</a:t>
            </a:r>
            <a:r>
              <a:rPr sz="2900" spc="-10" dirty="0">
                <a:latin typeface="Arial MT"/>
                <a:cs typeface="Arial MT"/>
              </a:rPr>
              <a:t> </a:t>
            </a:r>
            <a:r>
              <a:rPr sz="2900" dirty="0">
                <a:latin typeface="Arial MT"/>
                <a:cs typeface="Arial MT"/>
              </a:rPr>
              <a:t>home.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00"/>
              </a:lnSpc>
            </a:pPr>
            <a:fld id="{81D60167-4931-47E6-BA6A-407CBD079E47}" type="slidenum">
              <a:rPr dirty="0"/>
              <a:t>16</a:t>
            </a:fld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7400" y="762000"/>
            <a:ext cx="8267698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latin typeface="Arial MT"/>
                <a:cs typeface="Arial MT"/>
              </a:rPr>
              <a:t>Who</a:t>
            </a:r>
            <a:r>
              <a:rPr sz="4400" spc="-10" dirty="0">
                <a:latin typeface="Arial MT"/>
                <a:cs typeface="Arial MT"/>
              </a:rPr>
              <a:t> </a:t>
            </a:r>
            <a:r>
              <a:rPr sz="4400" spc="-5" dirty="0">
                <a:latin typeface="Arial MT"/>
                <a:cs typeface="Arial MT"/>
              </a:rPr>
              <a:t>Can</a:t>
            </a:r>
            <a:r>
              <a:rPr sz="4400" spc="-10" dirty="0">
                <a:latin typeface="Arial MT"/>
                <a:cs typeface="Arial MT"/>
              </a:rPr>
              <a:t> </a:t>
            </a:r>
            <a:r>
              <a:rPr lang="en-US" sz="4400" spc="-10" dirty="0">
                <a:latin typeface="Arial MT"/>
                <a:cs typeface="Arial MT"/>
              </a:rPr>
              <a:t>You </a:t>
            </a:r>
            <a:r>
              <a:rPr sz="4400" dirty="0">
                <a:latin typeface="Arial MT"/>
                <a:cs typeface="Arial MT"/>
              </a:rPr>
              <a:t>Contact</a:t>
            </a:r>
            <a:r>
              <a:rPr sz="4400" spc="-10" dirty="0">
                <a:latin typeface="Arial MT"/>
                <a:cs typeface="Arial MT"/>
              </a:rPr>
              <a:t> </a:t>
            </a:r>
            <a:r>
              <a:rPr sz="4400" dirty="0">
                <a:latin typeface="Arial MT"/>
                <a:cs typeface="Arial MT"/>
              </a:rPr>
              <a:t>for</a:t>
            </a:r>
            <a:r>
              <a:rPr sz="4400" spc="-10" dirty="0">
                <a:latin typeface="Arial MT"/>
                <a:cs typeface="Arial MT"/>
              </a:rPr>
              <a:t> </a:t>
            </a:r>
            <a:r>
              <a:rPr sz="4400" dirty="0">
                <a:latin typeface="Arial MT"/>
                <a:cs typeface="Arial MT"/>
              </a:rPr>
              <a:t>Help?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23900" y="2057400"/>
            <a:ext cx="10744200" cy="225125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6">
              <a:lnSpc>
                <a:spcPct val="100000"/>
              </a:lnSpc>
              <a:spcBef>
                <a:spcPts val="95"/>
              </a:spcBef>
              <a:tabLst>
                <a:tab pos="469900" algn="l"/>
                <a:tab pos="470534" algn="l"/>
              </a:tabLst>
            </a:pPr>
            <a:r>
              <a:rPr sz="3200" spc="-5" dirty="0">
                <a:latin typeface="Arial MT"/>
                <a:cs typeface="Arial MT"/>
              </a:rPr>
              <a:t>For</a:t>
            </a:r>
            <a:r>
              <a:rPr sz="3200" spc="2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general</a:t>
            </a:r>
            <a:r>
              <a:rPr sz="3200" spc="2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questions, call</a:t>
            </a:r>
            <a:r>
              <a:rPr sz="320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the</a:t>
            </a:r>
            <a:r>
              <a:rPr sz="3200" spc="1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front</a:t>
            </a:r>
            <a:r>
              <a:rPr sz="3200" spc="1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office</a:t>
            </a:r>
            <a:r>
              <a:rPr sz="3200" spc="1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at:</a:t>
            </a:r>
            <a:r>
              <a:rPr sz="3200" spc="1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901-</a:t>
            </a:r>
            <a:r>
              <a:rPr lang="en-US" sz="3200" dirty="0">
                <a:latin typeface="Arial MT"/>
                <a:cs typeface="Arial MT"/>
              </a:rPr>
              <a:t>416-7340</a:t>
            </a:r>
            <a:r>
              <a:rPr sz="3200" dirty="0">
                <a:latin typeface="Arial MT"/>
                <a:cs typeface="Arial MT"/>
              </a:rPr>
              <a:t>.</a:t>
            </a:r>
          </a:p>
          <a:p>
            <a:pPr marL="12066">
              <a:lnSpc>
                <a:spcPct val="100000"/>
              </a:lnSpc>
              <a:spcBef>
                <a:spcPts val="2105"/>
              </a:spcBef>
              <a:tabLst>
                <a:tab pos="469900" algn="l"/>
                <a:tab pos="470534" algn="l"/>
              </a:tabLst>
            </a:pPr>
            <a:r>
              <a:rPr sz="3200" spc="-5" dirty="0">
                <a:latin typeface="Arial MT"/>
                <a:cs typeface="Arial MT"/>
              </a:rPr>
              <a:t>Email</a:t>
            </a:r>
            <a:r>
              <a:rPr sz="3200" spc="1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Dr.</a:t>
            </a:r>
            <a:r>
              <a:rPr sz="3200" spc="30" dirty="0">
                <a:latin typeface="Arial MT"/>
                <a:cs typeface="Arial MT"/>
              </a:rPr>
              <a:t> </a:t>
            </a:r>
            <a:r>
              <a:rPr lang="en-US" sz="3200" spc="-5" dirty="0">
                <a:latin typeface="Arial MT"/>
                <a:cs typeface="Arial MT"/>
              </a:rPr>
              <a:t>Jemison</a:t>
            </a:r>
            <a:r>
              <a:rPr sz="3200" spc="3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at</a:t>
            </a:r>
            <a:r>
              <a:rPr sz="3200" spc="15" dirty="0">
                <a:latin typeface="Arial MT"/>
                <a:cs typeface="Arial MT"/>
              </a:rPr>
              <a:t> </a:t>
            </a:r>
            <a:r>
              <a:rPr lang="en-US" sz="3200" spc="-5" dirty="0">
                <a:latin typeface="Arial MT"/>
                <a:cs typeface="Arial MT"/>
                <a:hlinkClick r:id="rId2"/>
              </a:rPr>
              <a:t>cooperwoodjemisr@scsk12.org</a:t>
            </a:r>
            <a:r>
              <a:rPr lang="en-US" sz="3200" spc="-5" dirty="0">
                <a:latin typeface="Arial MT"/>
                <a:cs typeface="Arial MT"/>
              </a:rPr>
              <a:t>,    Mrs. Thompson-Jones at </a:t>
            </a:r>
            <a:r>
              <a:rPr lang="en-US" sz="3200" spc="-5" dirty="0">
                <a:latin typeface="Arial MT"/>
                <a:cs typeface="Arial MT"/>
                <a:hlinkClick r:id="rId3"/>
              </a:rPr>
              <a:t>thompsontd@scsk12.org</a:t>
            </a:r>
            <a:r>
              <a:rPr lang="en-US" sz="3200" spc="-5" dirty="0">
                <a:latin typeface="Arial MT"/>
                <a:cs typeface="Arial MT"/>
              </a:rPr>
              <a:t>, or   Mrs. Jamerson-Tate at </a:t>
            </a:r>
            <a:r>
              <a:rPr lang="en-US" sz="3200" spc="-5" dirty="0">
                <a:latin typeface="Arial MT"/>
                <a:cs typeface="Arial MT"/>
                <a:hlinkClick r:id="rId4"/>
              </a:rPr>
              <a:t>jamersonms@scsk12.org</a:t>
            </a:r>
            <a:r>
              <a:rPr lang="en-US" sz="3200" spc="-5" dirty="0">
                <a:latin typeface="Arial MT"/>
                <a:cs typeface="Arial MT"/>
              </a:rPr>
              <a:t>.</a:t>
            </a:r>
            <a:endParaRPr sz="3200" dirty="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00"/>
              </a:lnSpc>
            </a:pPr>
            <a:fld id="{81D60167-4931-47E6-BA6A-407CBD079E47}" type="slidenum">
              <a:rPr dirty="0"/>
              <a:t>17</a:t>
            </a:fld>
            <a:endParaRPr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67635" marR="5080" indent="-2655570">
              <a:lnSpc>
                <a:spcPct val="100000"/>
              </a:lnSpc>
              <a:spcBef>
                <a:spcPts val="100"/>
              </a:spcBef>
            </a:pPr>
            <a:r>
              <a:rPr dirty="0"/>
              <a:t>WE</a:t>
            </a:r>
            <a:r>
              <a:rPr spc="-30" dirty="0"/>
              <a:t> </a:t>
            </a:r>
            <a:r>
              <a:rPr dirty="0"/>
              <a:t>JUST</a:t>
            </a:r>
            <a:r>
              <a:rPr spc="-25" dirty="0"/>
              <a:t> </a:t>
            </a:r>
            <a:r>
              <a:rPr dirty="0"/>
              <a:t>WANT</a:t>
            </a:r>
            <a:r>
              <a:rPr spc="-25" dirty="0"/>
              <a:t> </a:t>
            </a:r>
            <a:r>
              <a:rPr spc="-10" dirty="0"/>
              <a:t>TO </a:t>
            </a:r>
            <a:r>
              <a:rPr spc="-1820" dirty="0"/>
              <a:t> </a:t>
            </a:r>
            <a:r>
              <a:rPr dirty="0"/>
              <a:t>SAY…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72972" y="3307207"/>
            <a:ext cx="9591040" cy="1855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000" b="1" dirty="0">
                <a:solidFill>
                  <a:srgbClr val="F5800A"/>
                </a:solidFill>
                <a:latin typeface="Arial"/>
                <a:cs typeface="Arial"/>
              </a:rPr>
              <a:t>THANK</a:t>
            </a:r>
            <a:r>
              <a:rPr sz="12000" b="1" spc="-75" dirty="0">
                <a:solidFill>
                  <a:srgbClr val="F5800A"/>
                </a:solidFill>
                <a:latin typeface="Arial"/>
                <a:cs typeface="Arial"/>
              </a:rPr>
              <a:t> </a:t>
            </a:r>
            <a:r>
              <a:rPr sz="12000" b="1" spc="-10" dirty="0">
                <a:solidFill>
                  <a:srgbClr val="F5800A"/>
                </a:solidFill>
                <a:latin typeface="Arial"/>
                <a:cs typeface="Arial"/>
              </a:rPr>
              <a:t>YOU!</a:t>
            </a:r>
            <a:endParaRPr sz="12000"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23332" y="2578607"/>
            <a:ext cx="406908" cy="406908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00"/>
              </a:lnSpc>
            </a:pPr>
            <a:fld id="{81D60167-4931-47E6-BA6A-407CBD079E47}" type="slidenum">
              <a:rPr dirty="0"/>
              <a:t>18</a:t>
            </a:fld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72634" y="993089"/>
            <a:ext cx="210947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latin typeface="Arial MT"/>
                <a:cs typeface="Arial MT"/>
              </a:rPr>
              <a:t>Purpose</a:t>
            </a:r>
            <a:endParaRPr sz="44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84580" y="2172084"/>
            <a:ext cx="9964420" cy="3155351"/>
          </a:xfrm>
          <a:prstGeom prst="rect">
            <a:avLst/>
          </a:prstGeom>
        </p:spPr>
        <p:txBody>
          <a:bodyPr vert="horz" wrap="square" lIns="0" tIns="158115" rIns="0" bIns="0" rtlCol="0">
            <a:spAutoFit/>
          </a:bodyPr>
          <a:lstStyle/>
          <a:p>
            <a:pPr marL="469900" indent="-457834">
              <a:lnSpc>
                <a:spcPct val="100000"/>
              </a:lnSpc>
              <a:spcBef>
                <a:spcPts val="1245"/>
              </a:spcBef>
              <a:buFont typeface="Calibri"/>
              <a:buChar char="▪"/>
              <a:tabLst>
                <a:tab pos="469900" algn="l"/>
                <a:tab pos="470534" algn="l"/>
              </a:tabLst>
            </a:pPr>
            <a:r>
              <a:rPr sz="2400" spc="-5" dirty="0">
                <a:latin typeface="Arial MT"/>
                <a:cs typeface="Arial MT"/>
              </a:rPr>
              <a:t>To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build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community</a:t>
            </a:r>
            <a:r>
              <a:rPr sz="2400" spc="3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and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relationships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with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the</a:t>
            </a:r>
            <a:r>
              <a:rPr sz="2400" spc="25" dirty="0">
                <a:latin typeface="Arial MT"/>
                <a:cs typeface="Arial MT"/>
              </a:rPr>
              <a:t> </a:t>
            </a:r>
            <a:r>
              <a:rPr lang="en-US" sz="2400" spc="-5" dirty="0">
                <a:latin typeface="Arial MT"/>
                <a:cs typeface="Arial MT"/>
              </a:rPr>
              <a:t>Riverview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family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and</a:t>
            </a:r>
            <a:r>
              <a:rPr sz="2400" spc="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your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family</a:t>
            </a:r>
            <a:endParaRPr sz="2400" dirty="0">
              <a:latin typeface="Arial MT"/>
              <a:cs typeface="Arial MT"/>
            </a:endParaRPr>
          </a:p>
          <a:p>
            <a:pPr marL="469900" indent="-457834">
              <a:lnSpc>
                <a:spcPct val="100000"/>
              </a:lnSpc>
              <a:spcBef>
                <a:spcPts val="1140"/>
              </a:spcBef>
              <a:buFont typeface="Calibri"/>
              <a:buChar char="▪"/>
              <a:tabLst>
                <a:tab pos="469900" algn="l"/>
                <a:tab pos="470534" algn="l"/>
              </a:tabLst>
            </a:pPr>
            <a:r>
              <a:rPr sz="2400" spc="-5" dirty="0">
                <a:latin typeface="Arial MT"/>
                <a:cs typeface="Arial MT"/>
              </a:rPr>
              <a:t>To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meet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your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child’s </a:t>
            </a:r>
            <a:r>
              <a:rPr sz="2400" spc="-10" dirty="0">
                <a:latin typeface="Arial MT"/>
                <a:cs typeface="Arial MT"/>
              </a:rPr>
              <a:t>new</a:t>
            </a:r>
            <a:r>
              <a:rPr sz="2400" spc="-5" dirty="0">
                <a:latin typeface="Arial MT"/>
                <a:cs typeface="Arial MT"/>
              </a:rPr>
              <a:t> principal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and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staff</a:t>
            </a:r>
            <a:endParaRPr sz="2400" dirty="0">
              <a:latin typeface="Arial MT"/>
              <a:cs typeface="Arial MT"/>
            </a:endParaRPr>
          </a:p>
          <a:p>
            <a:pPr marL="469900" indent="-457834">
              <a:lnSpc>
                <a:spcPct val="100000"/>
              </a:lnSpc>
              <a:spcBef>
                <a:spcPts val="1130"/>
              </a:spcBef>
              <a:buFont typeface="Calibri"/>
              <a:buChar char="▪"/>
              <a:tabLst>
                <a:tab pos="469900" algn="l"/>
                <a:tab pos="470534" algn="l"/>
              </a:tabLst>
            </a:pPr>
            <a:r>
              <a:rPr sz="2400" spc="-5" dirty="0">
                <a:latin typeface="Arial MT"/>
                <a:cs typeface="Arial MT"/>
              </a:rPr>
              <a:t>To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fulfill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Every</a:t>
            </a:r>
            <a:r>
              <a:rPr sz="2400" spc="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Student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Succeeds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Act (ESSA)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requirements</a:t>
            </a:r>
            <a:r>
              <a:rPr sz="2400" spc="3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to:</a:t>
            </a:r>
            <a:endParaRPr sz="2400" dirty="0">
              <a:latin typeface="Arial MT"/>
              <a:cs typeface="Arial MT"/>
            </a:endParaRPr>
          </a:p>
          <a:p>
            <a:pPr marL="980440" lvl="1" indent="-287020">
              <a:lnSpc>
                <a:spcPct val="100000"/>
              </a:lnSpc>
              <a:spcBef>
                <a:spcPts val="165"/>
              </a:spcBef>
              <a:buChar char="•"/>
              <a:tabLst>
                <a:tab pos="980440" algn="l"/>
                <a:tab pos="981075" algn="l"/>
              </a:tabLst>
            </a:pPr>
            <a:r>
              <a:rPr sz="2400" spc="-5" dirty="0">
                <a:latin typeface="Arial MT"/>
                <a:cs typeface="Arial MT"/>
              </a:rPr>
              <a:t>inform</a:t>
            </a:r>
            <a:r>
              <a:rPr sz="2400" spc="-3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you</a:t>
            </a:r>
            <a:r>
              <a:rPr sz="2400" dirty="0">
                <a:latin typeface="Arial MT"/>
                <a:cs typeface="Arial MT"/>
              </a:rPr>
              <a:t> of</a:t>
            </a:r>
            <a:r>
              <a:rPr sz="2400" spc="-3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your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school’s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participation</a:t>
            </a:r>
            <a:r>
              <a:rPr sz="2400" spc="-3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in</a:t>
            </a:r>
            <a:r>
              <a:rPr sz="2400" spc="-5" dirty="0">
                <a:latin typeface="Arial MT"/>
                <a:cs typeface="Arial MT"/>
              </a:rPr>
              <a:t> Title </a:t>
            </a:r>
            <a:r>
              <a:rPr sz="2400" dirty="0">
                <a:latin typeface="Arial MT"/>
                <a:cs typeface="Arial MT"/>
              </a:rPr>
              <a:t>I,</a:t>
            </a:r>
          </a:p>
          <a:p>
            <a:pPr marL="980440" lvl="1" indent="-287020">
              <a:lnSpc>
                <a:spcPct val="100000"/>
              </a:lnSpc>
              <a:spcBef>
                <a:spcPts val="360"/>
              </a:spcBef>
              <a:buChar char="•"/>
              <a:tabLst>
                <a:tab pos="980440" algn="l"/>
                <a:tab pos="981075" algn="l"/>
              </a:tabLst>
            </a:pPr>
            <a:r>
              <a:rPr sz="2400" dirty="0">
                <a:latin typeface="Arial MT"/>
                <a:cs typeface="Arial MT"/>
              </a:rPr>
              <a:t>explain</a:t>
            </a:r>
            <a:r>
              <a:rPr sz="2400" spc="-5" dirty="0">
                <a:latin typeface="Arial MT"/>
                <a:cs typeface="Arial MT"/>
              </a:rPr>
              <a:t> the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requirements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of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Title</a:t>
            </a:r>
            <a:r>
              <a:rPr sz="2400" dirty="0">
                <a:latin typeface="Arial MT"/>
                <a:cs typeface="Arial MT"/>
              </a:rPr>
              <a:t> I,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and</a:t>
            </a:r>
          </a:p>
          <a:p>
            <a:pPr marL="980440" lvl="1" indent="-287020">
              <a:lnSpc>
                <a:spcPct val="100000"/>
              </a:lnSpc>
              <a:spcBef>
                <a:spcPts val="360"/>
              </a:spcBef>
              <a:buChar char="•"/>
              <a:tabLst>
                <a:tab pos="980440" algn="l"/>
                <a:tab pos="981075" algn="l"/>
              </a:tabLst>
            </a:pPr>
            <a:r>
              <a:rPr sz="2400" dirty="0">
                <a:latin typeface="Arial MT"/>
                <a:cs typeface="Arial MT"/>
              </a:rPr>
              <a:t>explain</a:t>
            </a:r>
            <a:r>
              <a:rPr sz="2400" spc="-5" dirty="0">
                <a:latin typeface="Arial MT"/>
                <a:cs typeface="Arial MT"/>
              </a:rPr>
              <a:t> your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rights</a:t>
            </a:r>
            <a:r>
              <a:rPr sz="2400" spc="-3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as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parents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and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family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members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to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be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involved.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6680">
              <a:lnSpc>
                <a:spcPts val="110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34187" rIns="0" bIns="0" rtlCol="0">
            <a:spAutoFit/>
          </a:bodyPr>
          <a:lstStyle/>
          <a:p>
            <a:pPr marL="173990">
              <a:lnSpc>
                <a:spcPct val="100000"/>
              </a:lnSpc>
              <a:spcBef>
                <a:spcPts val="100"/>
              </a:spcBef>
              <a:tabLst>
                <a:tab pos="2126615" algn="l"/>
                <a:tab pos="10140315" algn="l"/>
              </a:tabLst>
            </a:pPr>
            <a:r>
              <a:rPr u="sng" dirty="0">
                <a:uFill>
                  <a:solidFill>
                    <a:srgbClr val="7E7E7E"/>
                  </a:solidFill>
                </a:uFill>
              </a:rPr>
              <a:t> 	What</a:t>
            </a:r>
            <a:r>
              <a:rPr u="sng" spc="-10" dirty="0">
                <a:uFill>
                  <a:solidFill>
                    <a:srgbClr val="7E7E7E"/>
                  </a:solidFill>
                </a:uFill>
              </a:rPr>
              <a:t> </a:t>
            </a:r>
            <a:r>
              <a:rPr u="sng" dirty="0">
                <a:uFill>
                  <a:solidFill>
                    <a:srgbClr val="7E7E7E"/>
                  </a:solidFill>
                </a:uFill>
              </a:rPr>
              <a:t>Will</a:t>
            </a:r>
            <a:r>
              <a:rPr u="sng" spc="-5" dirty="0">
                <a:uFill>
                  <a:solidFill>
                    <a:srgbClr val="7E7E7E"/>
                  </a:solidFill>
                </a:uFill>
              </a:rPr>
              <a:t> You</a:t>
            </a:r>
            <a:r>
              <a:rPr u="sng" spc="-30" dirty="0">
                <a:uFill>
                  <a:solidFill>
                    <a:srgbClr val="7E7E7E"/>
                  </a:solidFill>
                </a:uFill>
              </a:rPr>
              <a:t> </a:t>
            </a:r>
            <a:r>
              <a:rPr u="sng" dirty="0">
                <a:uFill>
                  <a:solidFill>
                    <a:srgbClr val="7E7E7E"/>
                  </a:solidFill>
                </a:uFill>
              </a:rPr>
              <a:t>Learn?	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121285" rIns="0" bIns="0" rtlCol="0">
            <a:spAutoFit/>
          </a:bodyPr>
          <a:lstStyle/>
          <a:p>
            <a:pPr marL="461009" indent="-448309">
              <a:lnSpc>
                <a:spcPct val="100000"/>
              </a:lnSpc>
              <a:spcBef>
                <a:spcPts val="955"/>
              </a:spcBef>
              <a:buFont typeface="Calibri"/>
              <a:buChar char="▪"/>
              <a:tabLst>
                <a:tab pos="460375" algn="l"/>
                <a:tab pos="461009" algn="l"/>
              </a:tabLst>
            </a:pPr>
            <a:r>
              <a:rPr dirty="0"/>
              <a:t>What</a:t>
            </a:r>
            <a:r>
              <a:rPr spc="-35" dirty="0"/>
              <a:t> </a:t>
            </a:r>
            <a:r>
              <a:rPr dirty="0"/>
              <a:t>is</a:t>
            </a:r>
            <a:r>
              <a:rPr spc="-5" dirty="0"/>
              <a:t> </a:t>
            </a:r>
            <a:r>
              <a:rPr dirty="0"/>
              <a:t>a</a:t>
            </a:r>
            <a:r>
              <a:rPr spc="-30" dirty="0"/>
              <a:t> </a:t>
            </a:r>
            <a:r>
              <a:rPr dirty="0"/>
              <a:t>Title</a:t>
            </a:r>
            <a:r>
              <a:rPr spc="-25" dirty="0"/>
              <a:t> </a:t>
            </a:r>
            <a:r>
              <a:rPr dirty="0"/>
              <a:t>I</a:t>
            </a:r>
            <a:r>
              <a:rPr spc="-15" dirty="0"/>
              <a:t> </a:t>
            </a:r>
            <a:r>
              <a:rPr dirty="0"/>
              <a:t>school?</a:t>
            </a:r>
          </a:p>
          <a:p>
            <a:pPr marL="461009" indent="-448309">
              <a:lnSpc>
                <a:spcPct val="100000"/>
              </a:lnSpc>
              <a:spcBef>
                <a:spcPts val="855"/>
              </a:spcBef>
              <a:buFont typeface="Calibri"/>
              <a:buChar char="▪"/>
              <a:tabLst>
                <a:tab pos="460375" algn="l"/>
                <a:tab pos="461009" algn="l"/>
              </a:tabLst>
            </a:pPr>
            <a:r>
              <a:rPr dirty="0"/>
              <a:t>What</a:t>
            </a:r>
            <a:r>
              <a:rPr spc="-35" dirty="0"/>
              <a:t> </a:t>
            </a:r>
            <a:r>
              <a:rPr dirty="0"/>
              <a:t>are</a:t>
            </a:r>
            <a:r>
              <a:rPr spc="-35" dirty="0"/>
              <a:t> </a:t>
            </a:r>
            <a:r>
              <a:rPr dirty="0"/>
              <a:t>your</a:t>
            </a:r>
            <a:r>
              <a:rPr spc="-35" dirty="0"/>
              <a:t> </a:t>
            </a:r>
            <a:r>
              <a:rPr dirty="0"/>
              <a:t>rights?</a:t>
            </a:r>
          </a:p>
          <a:p>
            <a:pPr marL="461009" marR="442595" indent="-448309">
              <a:lnSpc>
                <a:spcPct val="80000"/>
              </a:lnSpc>
              <a:spcBef>
                <a:spcPts val="1390"/>
              </a:spcBef>
              <a:buFont typeface="Calibri"/>
              <a:buChar char="▪"/>
              <a:tabLst>
                <a:tab pos="460375" algn="l"/>
                <a:tab pos="461009" algn="l"/>
              </a:tabLst>
            </a:pPr>
            <a:r>
              <a:rPr dirty="0"/>
              <a:t>What</a:t>
            </a:r>
            <a:r>
              <a:rPr spc="-30" dirty="0"/>
              <a:t> </a:t>
            </a:r>
            <a:r>
              <a:rPr dirty="0"/>
              <a:t>can</a:t>
            </a:r>
            <a:r>
              <a:rPr spc="-35" dirty="0"/>
              <a:t> </a:t>
            </a:r>
            <a:r>
              <a:rPr dirty="0"/>
              <a:t>Title</a:t>
            </a:r>
            <a:r>
              <a:rPr spc="-25" dirty="0"/>
              <a:t> </a:t>
            </a:r>
            <a:r>
              <a:rPr dirty="0"/>
              <a:t>I</a:t>
            </a:r>
            <a:r>
              <a:rPr spc="-20" dirty="0"/>
              <a:t> </a:t>
            </a:r>
            <a:r>
              <a:rPr dirty="0"/>
              <a:t>funds</a:t>
            </a:r>
            <a:r>
              <a:rPr spc="-35" dirty="0"/>
              <a:t> </a:t>
            </a:r>
            <a:r>
              <a:rPr dirty="0"/>
              <a:t>be</a:t>
            </a:r>
            <a:r>
              <a:rPr spc="-20" dirty="0"/>
              <a:t> </a:t>
            </a:r>
            <a:r>
              <a:rPr dirty="0"/>
              <a:t>used </a:t>
            </a:r>
            <a:r>
              <a:rPr spc="-620" dirty="0"/>
              <a:t> </a:t>
            </a:r>
            <a:r>
              <a:rPr dirty="0"/>
              <a:t>for?</a:t>
            </a:r>
          </a:p>
          <a:p>
            <a:pPr marL="461009" marR="314325" indent="-448309">
              <a:lnSpc>
                <a:spcPts val="2210"/>
              </a:lnSpc>
              <a:spcBef>
                <a:spcPts val="1390"/>
              </a:spcBef>
              <a:buFont typeface="Calibri"/>
              <a:buChar char="▪"/>
              <a:tabLst>
                <a:tab pos="460375" algn="l"/>
                <a:tab pos="461009" algn="l"/>
              </a:tabLst>
            </a:pPr>
            <a:r>
              <a:rPr dirty="0"/>
              <a:t>How</a:t>
            </a:r>
            <a:r>
              <a:rPr spc="-35" dirty="0"/>
              <a:t> </a:t>
            </a:r>
            <a:r>
              <a:rPr dirty="0"/>
              <a:t>does</a:t>
            </a:r>
            <a:r>
              <a:rPr spc="-35" dirty="0"/>
              <a:t> </a:t>
            </a:r>
            <a:r>
              <a:rPr dirty="0"/>
              <a:t>our</a:t>
            </a:r>
            <a:r>
              <a:rPr spc="-30" dirty="0"/>
              <a:t> </a:t>
            </a:r>
            <a:r>
              <a:rPr dirty="0"/>
              <a:t>school</a:t>
            </a:r>
            <a:r>
              <a:rPr spc="-35" dirty="0"/>
              <a:t> </a:t>
            </a:r>
            <a:r>
              <a:rPr dirty="0"/>
              <a:t>use</a:t>
            </a:r>
            <a:r>
              <a:rPr spc="-30" dirty="0"/>
              <a:t> </a:t>
            </a:r>
            <a:r>
              <a:rPr dirty="0"/>
              <a:t>Title</a:t>
            </a:r>
            <a:r>
              <a:rPr spc="-25" dirty="0"/>
              <a:t> </a:t>
            </a:r>
            <a:r>
              <a:rPr dirty="0"/>
              <a:t>I </a:t>
            </a:r>
            <a:r>
              <a:rPr spc="-620" dirty="0"/>
              <a:t> </a:t>
            </a:r>
            <a:r>
              <a:rPr dirty="0"/>
              <a:t>funds?</a:t>
            </a:r>
          </a:p>
          <a:p>
            <a:pPr marL="461009" indent="-448309">
              <a:lnSpc>
                <a:spcPts val="2485"/>
              </a:lnSpc>
              <a:spcBef>
                <a:spcPts val="865"/>
              </a:spcBef>
              <a:buFont typeface="Calibri"/>
              <a:buChar char="▪"/>
              <a:tabLst>
                <a:tab pos="460375" algn="l"/>
                <a:tab pos="461009" algn="l"/>
              </a:tabLst>
            </a:pPr>
            <a:r>
              <a:rPr dirty="0"/>
              <a:t>What</a:t>
            </a:r>
            <a:r>
              <a:rPr spc="-25" dirty="0"/>
              <a:t> </a:t>
            </a:r>
            <a:r>
              <a:rPr dirty="0"/>
              <a:t>is</a:t>
            </a:r>
            <a:r>
              <a:rPr spc="-5" dirty="0"/>
              <a:t> </a:t>
            </a:r>
            <a:r>
              <a:rPr dirty="0"/>
              <a:t>the</a:t>
            </a:r>
            <a:r>
              <a:rPr spc="-30" dirty="0"/>
              <a:t> </a:t>
            </a:r>
            <a:r>
              <a:rPr dirty="0"/>
              <a:t>School</a:t>
            </a:r>
            <a:r>
              <a:rPr spc="-30" dirty="0"/>
              <a:t> </a:t>
            </a:r>
            <a:r>
              <a:rPr spc="-5" dirty="0"/>
              <a:t>Improvement</a:t>
            </a:r>
          </a:p>
          <a:p>
            <a:pPr marL="461009">
              <a:lnSpc>
                <a:spcPts val="2485"/>
              </a:lnSpc>
            </a:pPr>
            <a:r>
              <a:rPr dirty="0"/>
              <a:t>Plan?</a:t>
            </a:r>
          </a:p>
          <a:p>
            <a:pPr marL="461009" marR="5080" indent="-448309">
              <a:lnSpc>
                <a:spcPct val="80000"/>
              </a:lnSpc>
              <a:spcBef>
                <a:spcPts val="1395"/>
              </a:spcBef>
              <a:buFont typeface="Calibri"/>
              <a:buChar char="▪"/>
              <a:tabLst>
                <a:tab pos="460375" algn="l"/>
                <a:tab pos="461009" algn="l"/>
              </a:tabLst>
            </a:pPr>
            <a:r>
              <a:rPr dirty="0"/>
              <a:t>What</a:t>
            </a:r>
            <a:r>
              <a:rPr spc="-35" dirty="0"/>
              <a:t> </a:t>
            </a:r>
            <a:r>
              <a:rPr dirty="0"/>
              <a:t>are</a:t>
            </a:r>
            <a:r>
              <a:rPr spc="-30" dirty="0"/>
              <a:t> </a:t>
            </a:r>
            <a:r>
              <a:rPr dirty="0"/>
              <a:t>our</a:t>
            </a:r>
            <a:r>
              <a:rPr spc="-30" dirty="0"/>
              <a:t> </a:t>
            </a:r>
            <a:r>
              <a:rPr dirty="0"/>
              <a:t>schoolwide</a:t>
            </a:r>
            <a:r>
              <a:rPr spc="-65" dirty="0"/>
              <a:t> </a:t>
            </a:r>
            <a:r>
              <a:rPr dirty="0"/>
              <a:t>program </a:t>
            </a:r>
            <a:r>
              <a:rPr spc="-625" dirty="0"/>
              <a:t> </a:t>
            </a:r>
            <a:r>
              <a:rPr dirty="0"/>
              <a:t>goals?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120113" y="1698581"/>
            <a:ext cx="5681346" cy="36612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indent="-457834">
              <a:lnSpc>
                <a:spcPct val="100000"/>
              </a:lnSpc>
              <a:spcBef>
                <a:spcPts val="95"/>
              </a:spcBef>
              <a:buFont typeface="Calibri"/>
              <a:buChar char="▪"/>
              <a:tabLst>
                <a:tab pos="469900" algn="l"/>
                <a:tab pos="470534" algn="l"/>
              </a:tabLst>
            </a:pPr>
            <a:r>
              <a:rPr sz="2300" spc="-5" dirty="0">
                <a:latin typeface="Arial MT"/>
                <a:cs typeface="Arial MT"/>
              </a:rPr>
              <a:t>How</a:t>
            </a:r>
            <a:r>
              <a:rPr sz="2300" spc="10" dirty="0">
                <a:latin typeface="Arial MT"/>
                <a:cs typeface="Arial MT"/>
              </a:rPr>
              <a:t> </a:t>
            </a:r>
            <a:r>
              <a:rPr sz="2300" spc="-5" dirty="0">
                <a:latin typeface="Arial MT"/>
                <a:cs typeface="Arial MT"/>
              </a:rPr>
              <a:t>is</a:t>
            </a:r>
            <a:r>
              <a:rPr sz="2300" spc="5" dirty="0">
                <a:latin typeface="Arial MT"/>
                <a:cs typeface="Arial MT"/>
              </a:rPr>
              <a:t> </a:t>
            </a:r>
            <a:r>
              <a:rPr sz="2300" spc="-5" dirty="0">
                <a:latin typeface="Arial MT"/>
                <a:cs typeface="Arial MT"/>
              </a:rPr>
              <a:t>parent</a:t>
            </a:r>
            <a:r>
              <a:rPr sz="2300" spc="25" dirty="0">
                <a:latin typeface="Arial MT"/>
                <a:cs typeface="Arial MT"/>
              </a:rPr>
              <a:t> </a:t>
            </a:r>
            <a:r>
              <a:rPr sz="2300" spc="-5" dirty="0">
                <a:latin typeface="Arial MT"/>
                <a:cs typeface="Arial MT"/>
              </a:rPr>
              <a:t>and</a:t>
            </a:r>
            <a:r>
              <a:rPr sz="2300" spc="15" dirty="0">
                <a:latin typeface="Arial MT"/>
                <a:cs typeface="Arial MT"/>
              </a:rPr>
              <a:t> </a:t>
            </a:r>
            <a:r>
              <a:rPr sz="2300" spc="-5" dirty="0">
                <a:latin typeface="Arial MT"/>
                <a:cs typeface="Arial MT"/>
              </a:rPr>
              <a:t>family</a:t>
            </a:r>
            <a:r>
              <a:rPr sz="2300" spc="5" dirty="0">
                <a:latin typeface="Arial MT"/>
                <a:cs typeface="Arial MT"/>
              </a:rPr>
              <a:t> </a:t>
            </a:r>
            <a:r>
              <a:rPr sz="2300" spc="-5" dirty="0">
                <a:latin typeface="Arial MT"/>
                <a:cs typeface="Arial MT"/>
              </a:rPr>
              <a:t>engagement</a:t>
            </a:r>
            <a:endParaRPr sz="2300" dirty="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51987" y="1903765"/>
            <a:ext cx="4824095" cy="4308358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469900">
              <a:lnSpc>
                <a:spcPct val="100000"/>
              </a:lnSpc>
              <a:spcBef>
                <a:spcPts val="819"/>
              </a:spcBef>
            </a:pPr>
            <a:r>
              <a:rPr sz="2300" spc="-5" dirty="0">
                <a:latin typeface="Arial MT"/>
                <a:cs typeface="Arial MT"/>
              </a:rPr>
              <a:t>funded?</a:t>
            </a:r>
            <a:endParaRPr sz="2300" dirty="0">
              <a:latin typeface="Arial MT"/>
              <a:cs typeface="Arial MT"/>
            </a:endParaRPr>
          </a:p>
          <a:p>
            <a:pPr marL="469900" marR="1111885" indent="-457834">
              <a:lnSpc>
                <a:spcPct val="70000"/>
              </a:lnSpc>
              <a:spcBef>
                <a:spcPts val="1405"/>
              </a:spcBef>
              <a:buFont typeface="Calibri"/>
              <a:buChar char="▪"/>
              <a:tabLst>
                <a:tab pos="469900" algn="l"/>
                <a:tab pos="470534" algn="l"/>
              </a:tabLst>
            </a:pPr>
            <a:r>
              <a:rPr sz="2300" spc="-5" dirty="0">
                <a:latin typeface="Arial MT"/>
                <a:cs typeface="Arial MT"/>
              </a:rPr>
              <a:t>What</a:t>
            </a:r>
            <a:r>
              <a:rPr sz="2300" spc="5" dirty="0">
                <a:latin typeface="Arial MT"/>
                <a:cs typeface="Arial MT"/>
              </a:rPr>
              <a:t> </a:t>
            </a:r>
            <a:r>
              <a:rPr sz="2300" spc="-5" dirty="0">
                <a:latin typeface="Arial MT"/>
                <a:cs typeface="Arial MT"/>
              </a:rPr>
              <a:t>is</a:t>
            </a:r>
            <a:r>
              <a:rPr sz="2300" spc="-10" dirty="0">
                <a:latin typeface="Arial MT"/>
                <a:cs typeface="Arial MT"/>
              </a:rPr>
              <a:t> </a:t>
            </a:r>
            <a:r>
              <a:rPr sz="2300" spc="-5" dirty="0">
                <a:latin typeface="Arial MT"/>
                <a:cs typeface="Arial MT"/>
              </a:rPr>
              <a:t>the</a:t>
            </a:r>
            <a:r>
              <a:rPr sz="2300" spc="-10" dirty="0">
                <a:latin typeface="Arial MT"/>
                <a:cs typeface="Arial MT"/>
              </a:rPr>
              <a:t> </a:t>
            </a:r>
            <a:r>
              <a:rPr sz="2300" spc="-5" dirty="0">
                <a:latin typeface="Arial MT"/>
                <a:cs typeface="Arial MT"/>
              </a:rPr>
              <a:t>Parent</a:t>
            </a:r>
            <a:r>
              <a:rPr sz="2300" spc="20" dirty="0">
                <a:latin typeface="Arial MT"/>
                <a:cs typeface="Arial MT"/>
              </a:rPr>
              <a:t> </a:t>
            </a:r>
            <a:r>
              <a:rPr sz="2300" spc="-5" dirty="0">
                <a:latin typeface="Arial MT"/>
                <a:cs typeface="Arial MT"/>
              </a:rPr>
              <a:t>and</a:t>
            </a:r>
            <a:r>
              <a:rPr sz="2300" spc="10" dirty="0">
                <a:latin typeface="Arial MT"/>
                <a:cs typeface="Arial MT"/>
              </a:rPr>
              <a:t> </a:t>
            </a:r>
            <a:r>
              <a:rPr sz="2300" spc="-5" dirty="0">
                <a:latin typeface="Arial MT"/>
                <a:cs typeface="Arial MT"/>
              </a:rPr>
              <a:t>Family </a:t>
            </a:r>
            <a:r>
              <a:rPr sz="2300" spc="-509" dirty="0">
                <a:latin typeface="Arial MT"/>
                <a:cs typeface="Arial MT"/>
              </a:rPr>
              <a:t> </a:t>
            </a:r>
            <a:r>
              <a:rPr sz="2300" spc="-5" dirty="0">
                <a:latin typeface="Arial MT"/>
                <a:cs typeface="Arial MT"/>
              </a:rPr>
              <a:t>Engagement</a:t>
            </a:r>
            <a:r>
              <a:rPr sz="2300" spc="45" dirty="0">
                <a:latin typeface="Arial MT"/>
                <a:cs typeface="Arial MT"/>
              </a:rPr>
              <a:t> </a:t>
            </a:r>
            <a:r>
              <a:rPr sz="2300" spc="-5" dirty="0">
                <a:latin typeface="Arial MT"/>
                <a:cs typeface="Arial MT"/>
              </a:rPr>
              <a:t>Policy?</a:t>
            </a:r>
            <a:endParaRPr sz="2300" dirty="0">
              <a:latin typeface="Arial MT"/>
              <a:cs typeface="Arial MT"/>
            </a:endParaRPr>
          </a:p>
          <a:p>
            <a:pPr marL="469900" indent="-457834">
              <a:lnSpc>
                <a:spcPct val="100000"/>
              </a:lnSpc>
              <a:spcBef>
                <a:spcPts val="720"/>
              </a:spcBef>
              <a:buFont typeface="Calibri"/>
              <a:buChar char="▪"/>
              <a:tabLst>
                <a:tab pos="469900" algn="l"/>
                <a:tab pos="470534" algn="l"/>
              </a:tabLst>
            </a:pPr>
            <a:r>
              <a:rPr sz="2300" spc="-5" dirty="0">
                <a:latin typeface="Arial MT"/>
                <a:cs typeface="Arial MT"/>
              </a:rPr>
              <a:t>What</a:t>
            </a:r>
            <a:r>
              <a:rPr sz="2300" spc="5" dirty="0">
                <a:latin typeface="Arial MT"/>
                <a:cs typeface="Arial MT"/>
              </a:rPr>
              <a:t> </a:t>
            </a:r>
            <a:r>
              <a:rPr sz="2300" spc="-5" dirty="0">
                <a:latin typeface="Arial MT"/>
                <a:cs typeface="Arial MT"/>
              </a:rPr>
              <a:t>is the</a:t>
            </a:r>
            <a:r>
              <a:rPr sz="2300" spc="-10" dirty="0">
                <a:latin typeface="Arial MT"/>
                <a:cs typeface="Arial MT"/>
              </a:rPr>
              <a:t> </a:t>
            </a:r>
            <a:r>
              <a:rPr sz="2300" spc="-5" dirty="0">
                <a:latin typeface="Arial MT"/>
                <a:cs typeface="Arial MT"/>
              </a:rPr>
              <a:t>School-Parent</a:t>
            </a:r>
            <a:r>
              <a:rPr sz="2300" spc="50" dirty="0">
                <a:latin typeface="Arial MT"/>
                <a:cs typeface="Arial MT"/>
              </a:rPr>
              <a:t> </a:t>
            </a:r>
            <a:r>
              <a:rPr sz="2300" spc="-5" dirty="0">
                <a:latin typeface="Arial MT"/>
                <a:cs typeface="Arial MT"/>
              </a:rPr>
              <a:t>Compact?</a:t>
            </a:r>
            <a:endParaRPr sz="2300" dirty="0">
              <a:latin typeface="Arial MT"/>
              <a:cs typeface="Arial MT"/>
            </a:endParaRPr>
          </a:p>
          <a:p>
            <a:pPr marL="469900" indent="-457834">
              <a:lnSpc>
                <a:spcPct val="100000"/>
              </a:lnSpc>
              <a:spcBef>
                <a:spcPts val="710"/>
              </a:spcBef>
              <a:buFont typeface="Calibri"/>
              <a:buChar char="▪"/>
              <a:tabLst>
                <a:tab pos="469900" algn="l"/>
                <a:tab pos="470534" algn="l"/>
              </a:tabLst>
            </a:pPr>
            <a:r>
              <a:rPr sz="2300" spc="-5" dirty="0">
                <a:latin typeface="Arial MT"/>
                <a:cs typeface="Arial MT"/>
              </a:rPr>
              <a:t>Which</a:t>
            </a:r>
            <a:r>
              <a:rPr sz="2300" spc="15" dirty="0">
                <a:latin typeface="Arial MT"/>
                <a:cs typeface="Arial MT"/>
              </a:rPr>
              <a:t> </a:t>
            </a:r>
            <a:r>
              <a:rPr sz="2300" spc="-5" dirty="0">
                <a:latin typeface="Arial MT"/>
                <a:cs typeface="Arial MT"/>
              </a:rPr>
              <a:t>curricul</a:t>
            </a:r>
            <a:r>
              <a:rPr lang="en-US" sz="2300" spc="-5" dirty="0">
                <a:latin typeface="Arial MT"/>
                <a:cs typeface="Arial MT"/>
              </a:rPr>
              <a:t>um</a:t>
            </a:r>
            <a:r>
              <a:rPr sz="2300" spc="50" dirty="0">
                <a:latin typeface="Arial MT"/>
                <a:cs typeface="Arial MT"/>
              </a:rPr>
              <a:t> </a:t>
            </a:r>
            <a:r>
              <a:rPr sz="2300" spc="-5" dirty="0">
                <a:latin typeface="Arial MT"/>
                <a:cs typeface="Arial MT"/>
              </a:rPr>
              <a:t>does</a:t>
            </a:r>
            <a:r>
              <a:rPr sz="2300" spc="15" dirty="0">
                <a:latin typeface="Arial MT"/>
                <a:cs typeface="Arial MT"/>
              </a:rPr>
              <a:t> </a:t>
            </a:r>
            <a:r>
              <a:rPr sz="2300" spc="-5" dirty="0">
                <a:latin typeface="Arial MT"/>
                <a:cs typeface="Arial MT"/>
              </a:rPr>
              <a:t>our</a:t>
            </a:r>
            <a:r>
              <a:rPr sz="2300" spc="20" dirty="0">
                <a:latin typeface="Arial MT"/>
                <a:cs typeface="Arial MT"/>
              </a:rPr>
              <a:t> </a:t>
            </a:r>
            <a:r>
              <a:rPr sz="2300" spc="-5" dirty="0">
                <a:latin typeface="Arial MT"/>
                <a:cs typeface="Arial MT"/>
              </a:rPr>
              <a:t>school</a:t>
            </a:r>
            <a:r>
              <a:rPr sz="2300" spc="25" dirty="0">
                <a:latin typeface="Arial MT"/>
                <a:cs typeface="Arial MT"/>
              </a:rPr>
              <a:t> </a:t>
            </a:r>
            <a:r>
              <a:rPr sz="2300" spc="-5" dirty="0">
                <a:latin typeface="Arial MT"/>
                <a:cs typeface="Arial MT"/>
              </a:rPr>
              <a:t>use?</a:t>
            </a:r>
            <a:endParaRPr sz="2300" dirty="0">
              <a:latin typeface="Arial MT"/>
              <a:cs typeface="Arial MT"/>
            </a:endParaRPr>
          </a:p>
          <a:p>
            <a:pPr marL="469900" indent="-457834">
              <a:lnSpc>
                <a:spcPct val="100000"/>
              </a:lnSpc>
              <a:spcBef>
                <a:spcPts val="725"/>
              </a:spcBef>
              <a:buFont typeface="Calibri"/>
              <a:buChar char="▪"/>
              <a:tabLst>
                <a:tab pos="469900" algn="l"/>
                <a:tab pos="470534" algn="l"/>
              </a:tabLst>
            </a:pPr>
            <a:r>
              <a:rPr sz="2300" spc="-5" dirty="0">
                <a:latin typeface="Arial MT"/>
                <a:cs typeface="Arial MT"/>
              </a:rPr>
              <a:t>What</a:t>
            </a:r>
            <a:r>
              <a:rPr sz="2300" spc="5" dirty="0">
                <a:latin typeface="Arial MT"/>
                <a:cs typeface="Arial MT"/>
              </a:rPr>
              <a:t> </a:t>
            </a:r>
            <a:r>
              <a:rPr sz="2300" spc="-5" dirty="0">
                <a:latin typeface="Arial MT"/>
                <a:cs typeface="Arial MT"/>
              </a:rPr>
              <a:t>tests</a:t>
            </a:r>
            <a:r>
              <a:rPr sz="2300" spc="-10" dirty="0">
                <a:latin typeface="Arial MT"/>
                <a:cs typeface="Arial MT"/>
              </a:rPr>
              <a:t> </a:t>
            </a:r>
            <a:r>
              <a:rPr sz="2300" spc="-5" dirty="0">
                <a:latin typeface="Arial MT"/>
                <a:cs typeface="Arial MT"/>
              </a:rPr>
              <a:t>will</a:t>
            </a:r>
            <a:r>
              <a:rPr sz="2300" spc="15" dirty="0">
                <a:latin typeface="Arial MT"/>
                <a:cs typeface="Arial MT"/>
              </a:rPr>
              <a:t> </a:t>
            </a:r>
            <a:r>
              <a:rPr sz="2300" spc="-5" dirty="0">
                <a:latin typeface="Arial MT"/>
                <a:cs typeface="Arial MT"/>
              </a:rPr>
              <a:t>your</a:t>
            </a:r>
            <a:r>
              <a:rPr sz="2300" spc="10" dirty="0">
                <a:latin typeface="Arial MT"/>
                <a:cs typeface="Arial MT"/>
              </a:rPr>
              <a:t> </a:t>
            </a:r>
            <a:r>
              <a:rPr sz="2300" spc="-5" dirty="0">
                <a:latin typeface="Arial MT"/>
                <a:cs typeface="Arial MT"/>
              </a:rPr>
              <a:t>child</a:t>
            </a:r>
            <a:r>
              <a:rPr sz="2300" spc="15" dirty="0">
                <a:latin typeface="Arial MT"/>
                <a:cs typeface="Arial MT"/>
              </a:rPr>
              <a:t> </a:t>
            </a:r>
            <a:r>
              <a:rPr sz="2300" spc="-5" dirty="0">
                <a:latin typeface="Arial MT"/>
                <a:cs typeface="Arial MT"/>
              </a:rPr>
              <a:t>take?</a:t>
            </a:r>
            <a:endParaRPr sz="2300" dirty="0">
              <a:latin typeface="Arial MT"/>
              <a:cs typeface="Arial MT"/>
            </a:endParaRPr>
          </a:p>
          <a:p>
            <a:pPr marL="469900" indent="-457834">
              <a:lnSpc>
                <a:spcPct val="100000"/>
              </a:lnSpc>
              <a:spcBef>
                <a:spcPts val="720"/>
              </a:spcBef>
              <a:buFont typeface="Calibri"/>
              <a:buChar char="▪"/>
              <a:tabLst>
                <a:tab pos="469900" algn="l"/>
                <a:tab pos="470534" algn="l"/>
              </a:tabLst>
            </a:pPr>
            <a:r>
              <a:rPr sz="2300" spc="-5" dirty="0">
                <a:latin typeface="Arial MT"/>
                <a:cs typeface="Arial MT"/>
              </a:rPr>
              <a:t>How</a:t>
            </a:r>
            <a:r>
              <a:rPr sz="2300" dirty="0">
                <a:latin typeface="Arial MT"/>
                <a:cs typeface="Arial MT"/>
              </a:rPr>
              <a:t> </a:t>
            </a:r>
            <a:r>
              <a:rPr sz="2300" spc="-5" dirty="0">
                <a:latin typeface="Arial MT"/>
                <a:cs typeface="Arial MT"/>
              </a:rPr>
              <a:t>you</a:t>
            </a:r>
            <a:r>
              <a:rPr sz="2300" dirty="0">
                <a:latin typeface="Arial MT"/>
                <a:cs typeface="Arial MT"/>
              </a:rPr>
              <a:t> </a:t>
            </a:r>
            <a:r>
              <a:rPr sz="2300" spc="-5" dirty="0">
                <a:latin typeface="Arial MT"/>
                <a:cs typeface="Arial MT"/>
              </a:rPr>
              <a:t>can</a:t>
            </a:r>
            <a:r>
              <a:rPr sz="2300" dirty="0">
                <a:latin typeface="Arial MT"/>
                <a:cs typeface="Arial MT"/>
              </a:rPr>
              <a:t> </a:t>
            </a:r>
            <a:r>
              <a:rPr sz="2300" spc="-5" dirty="0">
                <a:latin typeface="Arial MT"/>
                <a:cs typeface="Arial MT"/>
              </a:rPr>
              <a:t>be</a:t>
            </a:r>
            <a:r>
              <a:rPr sz="2300" dirty="0">
                <a:latin typeface="Arial MT"/>
                <a:cs typeface="Arial MT"/>
              </a:rPr>
              <a:t> </a:t>
            </a:r>
            <a:r>
              <a:rPr sz="2300" spc="-5" dirty="0">
                <a:latin typeface="Arial MT"/>
                <a:cs typeface="Arial MT"/>
              </a:rPr>
              <a:t>involved</a:t>
            </a:r>
            <a:r>
              <a:rPr lang="en-US" sz="2300" spc="-5" dirty="0">
                <a:latin typeface="Arial MT"/>
                <a:cs typeface="Arial MT"/>
              </a:rPr>
              <a:t>?</a:t>
            </a:r>
            <a:endParaRPr sz="2300" dirty="0">
              <a:latin typeface="Arial MT"/>
              <a:cs typeface="Arial MT"/>
            </a:endParaRPr>
          </a:p>
          <a:p>
            <a:pPr marL="469900" indent="-457834">
              <a:lnSpc>
                <a:spcPct val="100000"/>
              </a:lnSpc>
              <a:spcBef>
                <a:spcPts val="705"/>
              </a:spcBef>
              <a:buFont typeface="Calibri"/>
              <a:buChar char="▪"/>
              <a:tabLst>
                <a:tab pos="469900" algn="l"/>
                <a:tab pos="470534" algn="l"/>
              </a:tabLst>
            </a:pPr>
            <a:r>
              <a:rPr sz="2300" spc="-5" dirty="0">
                <a:latin typeface="Arial MT"/>
                <a:cs typeface="Arial MT"/>
              </a:rPr>
              <a:t>Who</a:t>
            </a:r>
            <a:r>
              <a:rPr sz="2300" dirty="0">
                <a:latin typeface="Arial MT"/>
                <a:cs typeface="Arial MT"/>
              </a:rPr>
              <a:t> </a:t>
            </a:r>
            <a:r>
              <a:rPr sz="2300" spc="-5" dirty="0">
                <a:latin typeface="Arial MT"/>
                <a:cs typeface="Arial MT"/>
              </a:rPr>
              <a:t>you</a:t>
            </a:r>
            <a:r>
              <a:rPr sz="2300" spc="5" dirty="0">
                <a:latin typeface="Arial MT"/>
                <a:cs typeface="Arial MT"/>
              </a:rPr>
              <a:t> </a:t>
            </a:r>
            <a:r>
              <a:rPr sz="2300" spc="-5" dirty="0">
                <a:latin typeface="Arial MT"/>
                <a:cs typeface="Arial MT"/>
              </a:rPr>
              <a:t>can</a:t>
            </a:r>
            <a:r>
              <a:rPr sz="2300" spc="5" dirty="0">
                <a:latin typeface="Arial MT"/>
                <a:cs typeface="Arial MT"/>
              </a:rPr>
              <a:t> </a:t>
            </a:r>
            <a:r>
              <a:rPr sz="2300" spc="-5" dirty="0">
                <a:latin typeface="Arial MT"/>
                <a:cs typeface="Arial MT"/>
              </a:rPr>
              <a:t>contact</a:t>
            </a:r>
            <a:r>
              <a:rPr sz="2300" spc="5" dirty="0">
                <a:latin typeface="Arial MT"/>
                <a:cs typeface="Arial MT"/>
              </a:rPr>
              <a:t> </a:t>
            </a:r>
            <a:r>
              <a:rPr sz="2300" spc="-5" dirty="0">
                <a:latin typeface="Arial MT"/>
                <a:cs typeface="Arial MT"/>
              </a:rPr>
              <a:t>for help</a:t>
            </a:r>
            <a:r>
              <a:rPr lang="en-US" sz="2300" spc="-5" dirty="0">
                <a:latin typeface="Arial MT"/>
                <a:cs typeface="Arial MT"/>
              </a:rPr>
              <a:t>?</a:t>
            </a:r>
            <a:endParaRPr sz="2300" dirty="0">
              <a:latin typeface="Arial MT"/>
              <a:cs typeface="Arial MT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6680">
              <a:lnSpc>
                <a:spcPts val="110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98673" y="993089"/>
            <a:ext cx="605599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latin typeface="Arial MT"/>
                <a:cs typeface="Arial MT"/>
              </a:rPr>
              <a:t>What</a:t>
            </a:r>
            <a:r>
              <a:rPr sz="4400" spc="-25" dirty="0">
                <a:latin typeface="Arial MT"/>
                <a:cs typeface="Arial MT"/>
              </a:rPr>
              <a:t> </a:t>
            </a:r>
            <a:r>
              <a:rPr sz="4400" dirty="0">
                <a:latin typeface="Arial MT"/>
                <a:cs typeface="Arial MT"/>
              </a:rPr>
              <a:t>is</a:t>
            </a:r>
            <a:r>
              <a:rPr sz="4400" spc="-10" dirty="0">
                <a:latin typeface="Arial MT"/>
                <a:cs typeface="Arial MT"/>
              </a:rPr>
              <a:t> </a:t>
            </a:r>
            <a:r>
              <a:rPr sz="4400" dirty="0">
                <a:latin typeface="Arial MT"/>
                <a:cs typeface="Arial MT"/>
              </a:rPr>
              <a:t>a</a:t>
            </a:r>
            <a:r>
              <a:rPr sz="4400" spc="-10" dirty="0">
                <a:latin typeface="Arial MT"/>
                <a:cs typeface="Arial MT"/>
              </a:rPr>
              <a:t> </a:t>
            </a:r>
            <a:r>
              <a:rPr sz="4400" dirty="0">
                <a:latin typeface="Arial MT"/>
                <a:cs typeface="Arial MT"/>
              </a:rPr>
              <a:t>Title</a:t>
            </a:r>
            <a:r>
              <a:rPr sz="4400" spc="-25" dirty="0">
                <a:latin typeface="Arial MT"/>
                <a:cs typeface="Arial MT"/>
              </a:rPr>
              <a:t> </a:t>
            </a:r>
            <a:r>
              <a:rPr sz="4400" dirty="0">
                <a:latin typeface="Arial MT"/>
                <a:cs typeface="Arial MT"/>
              </a:rPr>
              <a:t>I</a:t>
            </a:r>
            <a:r>
              <a:rPr sz="4400" spc="-5" dirty="0">
                <a:latin typeface="Arial MT"/>
                <a:cs typeface="Arial MT"/>
              </a:rPr>
              <a:t> </a:t>
            </a:r>
            <a:r>
              <a:rPr sz="4400" dirty="0">
                <a:latin typeface="Arial MT"/>
                <a:cs typeface="Arial MT"/>
              </a:rPr>
              <a:t>School?</a:t>
            </a:r>
            <a:endParaRPr sz="44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84580" y="1838070"/>
            <a:ext cx="9743440" cy="3321685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469900" marR="5080" indent="-457834">
              <a:lnSpc>
                <a:spcPts val="2380"/>
              </a:lnSpc>
              <a:spcBef>
                <a:spcPts val="390"/>
              </a:spcBef>
              <a:buFont typeface="Calibri"/>
              <a:buChar char="▪"/>
              <a:tabLst>
                <a:tab pos="469900" algn="l"/>
                <a:tab pos="470534" algn="l"/>
              </a:tabLst>
            </a:pPr>
            <a:r>
              <a:rPr sz="2200" spc="-5" dirty="0">
                <a:latin typeface="Arial MT"/>
                <a:cs typeface="Arial MT"/>
              </a:rPr>
              <a:t>Title</a:t>
            </a:r>
            <a:r>
              <a:rPr sz="2200" spc="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I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was</a:t>
            </a:r>
            <a:r>
              <a:rPr sz="2200" spc="1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passed</a:t>
            </a:r>
            <a:r>
              <a:rPr sz="2200" spc="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in</a:t>
            </a:r>
            <a:r>
              <a:rPr sz="2200" spc="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1965</a:t>
            </a:r>
            <a:r>
              <a:rPr sz="2200" spc="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under</a:t>
            </a:r>
            <a:r>
              <a:rPr sz="2200" spc="1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the</a:t>
            </a:r>
            <a:r>
              <a:rPr sz="2200" spc="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Elementary</a:t>
            </a:r>
            <a:r>
              <a:rPr sz="2200" spc="3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and</a:t>
            </a:r>
            <a:r>
              <a:rPr sz="2200" spc="1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Secondary</a:t>
            </a:r>
            <a:r>
              <a:rPr sz="2200" spc="3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Education </a:t>
            </a:r>
            <a:r>
              <a:rPr sz="2200" spc="-59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Act</a:t>
            </a:r>
            <a:r>
              <a:rPr sz="220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(ESEA).</a:t>
            </a:r>
            <a:r>
              <a:rPr sz="220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It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is</a:t>
            </a:r>
            <a:r>
              <a:rPr sz="220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the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largest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federal</a:t>
            </a:r>
            <a:r>
              <a:rPr sz="2200" dirty="0">
                <a:latin typeface="Arial MT"/>
                <a:cs typeface="Arial MT"/>
              </a:rPr>
              <a:t> assistance</a:t>
            </a:r>
            <a:r>
              <a:rPr sz="2200" spc="-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program</a:t>
            </a:r>
            <a:r>
              <a:rPr sz="2200" spc="3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for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our</a:t>
            </a:r>
            <a:r>
              <a:rPr sz="2200" spc="1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nation’s </a:t>
            </a:r>
            <a:r>
              <a:rPr sz="220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schools.</a:t>
            </a:r>
            <a:endParaRPr sz="2200">
              <a:latin typeface="Arial MT"/>
              <a:cs typeface="Arial MT"/>
            </a:endParaRPr>
          </a:p>
          <a:p>
            <a:pPr marL="469900" marR="998855" indent="-457834">
              <a:lnSpc>
                <a:spcPts val="2380"/>
              </a:lnSpc>
              <a:spcBef>
                <a:spcPts val="1395"/>
              </a:spcBef>
              <a:buFont typeface="Calibri"/>
              <a:buChar char="▪"/>
              <a:tabLst>
                <a:tab pos="469900" algn="l"/>
                <a:tab pos="470534" algn="l"/>
              </a:tabLst>
            </a:pPr>
            <a:r>
              <a:rPr sz="2200" spc="-5" dirty="0">
                <a:latin typeface="Arial MT"/>
                <a:cs typeface="Arial MT"/>
              </a:rPr>
              <a:t>Title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I</a:t>
            </a:r>
            <a:r>
              <a:rPr sz="2200" dirty="0">
                <a:latin typeface="Arial MT"/>
                <a:cs typeface="Arial MT"/>
              </a:rPr>
              <a:t> schools </a:t>
            </a:r>
            <a:r>
              <a:rPr sz="2200" spc="-5" dirty="0">
                <a:latin typeface="Arial MT"/>
                <a:cs typeface="Arial MT"/>
              </a:rPr>
              <a:t>receive</a:t>
            </a:r>
            <a:r>
              <a:rPr sz="2200" spc="1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extra</a:t>
            </a:r>
            <a:r>
              <a:rPr sz="2200" spc="1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funding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(Title</a:t>
            </a:r>
            <a:r>
              <a:rPr sz="2200" spc="2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I</a:t>
            </a:r>
            <a:r>
              <a:rPr sz="2200" dirty="0">
                <a:latin typeface="Arial MT"/>
                <a:cs typeface="Arial MT"/>
              </a:rPr>
              <a:t> dollars) </a:t>
            </a:r>
            <a:r>
              <a:rPr sz="2200" spc="-5" dirty="0">
                <a:latin typeface="Arial MT"/>
                <a:cs typeface="Arial MT"/>
              </a:rPr>
              <a:t>from</a:t>
            </a:r>
            <a:r>
              <a:rPr sz="2200" spc="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the</a:t>
            </a:r>
            <a:r>
              <a:rPr sz="2200" spc="1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federal </a:t>
            </a:r>
            <a:r>
              <a:rPr sz="2200" spc="-60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government.</a:t>
            </a:r>
            <a:r>
              <a:rPr sz="2200" spc="3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These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dollars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are</a:t>
            </a:r>
            <a:r>
              <a:rPr sz="2200" spc="1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used</a:t>
            </a:r>
            <a:r>
              <a:rPr sz="220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to:</a:t>
            </a:r>
            <a:endParaRPr sz="2200">
              <a:latin typeface="Arial MT"/>
              <a:cs typeface="Arial MT"/>
            </a:endParaRPr>
          </a:p>
          <a:p>
            <a:pPr marL="980440" lvl="1" indent="-287020">
              <a:lnSpc>
                <a:spcPts val="2280"/>
              </a:lnSpc>
              <a:spcBef>
                <a:spcPts val="125"/>
              </a:spcBef>
              <a:buChar char="•"/>
              <a:tabLst>
                <a:tab pos="980440" algn="l"/>
                <a:tab pos="981075" algn="l"/>
              </a:tabLst>
            </a:pPr>
            <a:r>
              <a:rPr sz="2000" dirty="0">
                <a:latin typeface="Arial MT"/>
                <a:cs typeface="Arial MT"/>
              </a:rPr>
              <a:t>identify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students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experiencing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academic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difficulties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and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provide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assistance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to</a:t>
            </a:r>
            <a:endParaRPr sz="2000">
              <a:latin typeface="Arial MT"/>
              <a:cs typeface="Arial MT"/>
            </a:endParaRPr>
          </a:p>
          <a:p>
            <a:pPr marL="980440">
              <a:lnSpc>
                <a:spcPts val="2280"/>
              </a:lnSpc>
            </a:pPr>
            <a:r>
              <a:rPr sz="2000" dirty="0">
                <a:latin typeface="Arial MT"/>
                <a:cs typeface="Arial MT"/>
              </a:rPr>
              <a:t>help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these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students;</a:t>
            </a:r>
            <a:endParaRPr sz="2000">
              <a:latin typeface="Arial MT"/>
              <a:cs typeface="Arial MT"/>
            </a:endParaRPr>
          </a:p>
          <a:p>
            <a:pPr marL="980440" lvl="1" indent="-287020">
              <a:lnSpc>
                <a:spcPct val="100000"/>
              </a:lnSpc>
              <a:spcBef>
                <a:spcPts val="359"/>
              </a:spcBef>
              <a:buChar char="•"/>
              <a:tabLst>
                <a:tab pos="980440" algn="l"/>
                <a:tab pos="981075" algn="l"/>
              </a:tabLst>
            </a:pPr>
            <a:r>
              <a:rPr sz="2000" dirty="0">
                <a:latin typeface="Arial MT"/>
                <a:cs typeface="Arial MT"/>
              </a:rPr>
              <a:t>purchase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additional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staff,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programs,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materials,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and/or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supplies;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and</a:t>
            </a:r>
            <a:endParaRPr sz="2000">
              <a:latin typeface="Arial MT"/>
              <a:cs typeface="Arial MT"/>
            </a:endParaRPr>
          </a:p>
          <a:p>
            <a:pPr marL="980440" lvl="1" indent="-287020">
              <a:lnSpc>
                <a:spcPts val="2280"/>
              </a:lnSpc>
              <a:spcBef>
                <a:spcPts val="359"/>
              </a:spcBef>
              <a:buChar char="•"/>
              <a:tabLst>
                <a:tab pos="980440" algn="l"/>
                <a:tab pos="981075" algn="l"/>
              </a:tabLst>
            </a:pPr>
            <a:r>
              <a:rPr sz="2000" dirty="0">
                <a:latin typeface="Arial MT"/>
                <a:cs typeface="Arial MT"/>
              </a:rPr>
              <a:t>conduct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parent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and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family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engagement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meetings,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trainings,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events,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and/or</a:t>
            </a:r>
            <a:endParaRPr sz="2000">
              <a:latin typeface="Arial MT"/>
              <a:cs typeface="Arial MT"/>
            </a:endParaRPr>
          </a:p>
          <a:p>
            <a:pPr marL="980440">
              <a:lnSpc>
                <a:spcPts val="2280"/>
              </a:lnSpc>
            </a:pPr>
            <a:r>
              <a:rPr sz="2000" dirty="0">
                <a:latin typeface="Arial MT"/>
                <a:cs typeface="Arial MT"/>
              </a:rPr>
              <a:t>activities.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0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63598" y="809903"/>
            <a:ext cx="10039884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latin typeface="Arial MT"/>
                <a:cs typeface="Arial MT"/>
              </a:rPr>
              <a:t>What</a:t>
            </a:r>
            <a:r>
              <a:rPr sz="4400" spc="-10" dirty="0">
                <a:latin typeface="Arial MT"/>
                <a:cs typeface="Arial MT"/>
              </a:rPr>
              <a:t> </a:t>
            </a:r>
            <a:r>
              <a:rPr sz="4400" dirty="0">
                <a:latin typeface="Arial MT"/>
                <a:cs typeface="Arial MT"/>
              </a:rPr>
              <a:t>Is </a:t>
            </a:r>
            <a:r>
              <a:rPr lang="en-US" sz="4400" dirty="0">
                <a:latin typeface="Arial MT"/>
                <a:cs typeface="Arial MT"/>
              </a:rPr>
              <a:t>Riverview</a:t>
            </a:r>
            <a:r>
              <a:rPr sz="4400" dirty="0">
                <a:latin typeface="Arial MT"/>
                <a:cs typeface="Arial MT"/>
              </a:rPr>
              <a:t>’s</a:t>
            </a:r>
            <a:r>
              <a:rPr sz="4400" spc="-15" dirty="0">
                <a:latin typeface="Arial MT"/>
                <a:cs typeface="Arial MT"/>
              </a:rPr>
              <a:t> </a:t>
            </a:r>
            <a:r>
              <a:rPr sz="4400" spc="-5" dirty="0">
                <a:latin typeface="Arial MT"/>
                <a:cs typeface="Arial MT"/>
              </a:rPr>
              <a:t>Designation</a:t>
            </a:r>
            <a:r>
              <a:rPr sz="4400" spc="-25" dirty="0">
                <a:latin typeface="Arial MT"/>
                <a:cs typeface="Arial MT"/>
              </a:rPr>
              <a:t> </a:t>
            </a:r>
            <a:r>
              <a:rPr sz="4400" dirty="0">
                <a:latin typeface="Arial MT"/>
                <a:cs typeface="Arial MT"/>
              </a:rPr>
              <a:t>Status?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2373" y="1804542"/>
            <a:ext cx="11062335" cy="3898265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marL="469265" marR="5080" indent="-457200">
              <a:lnSpc>
                <a:spcPts val="2110"/>
              </a:lnSpc>
              <a:spcBef>
                <a:spcPts val="605"/>
              </a:spcBef>
              <a:buFont typeface="Calibri"/>
              <a:buChar char="▪"/>
              <a:tabLst>
                <a:tab pos="469265" algn="l"/>
                <a:tab pos="469900" algn="l"/>
              </a:tabLst>
            </a:pPr>
            <a:r>
              <a:rPr sz="2200" spc="-5" dirty="0">
                <a:latin typeface="Arial MT"/>
                <a:cs typeface="Arial MT"/>
              </a:rPr>
              <a:t>In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accordance</a:t>
            </a:r>
            <a:r>
              <a:rPr sz="220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with</a:t>
            </a:r>
            <a:r>
              <a:rPr sz="2200" spc="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Tennessee’s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accountability</a:t>
            </a:r>
            <a:r>
              <a:rPr sz="2200" spc="-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system,</a:t>
            </a:r>
            <a:r>
              <a:rPr sz="2200" spc="2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the</a:t>
            </a:r>
            <a:r>
              <a:rPr sz="2200" spc="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Tennessee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Department</a:t>
            </a:r>
            <a:r>
              <a:rPr sz="2200" spc="45" dirty="0">
                <a:latin typeface="Arial MT"/>
                <a:cs typeface="Arial MT"/>
              </a:rPr>
              <a:t> </a:t>
            </a:r>
            <a:r>
              <a:rPr sz="2200" spc="-10" dirty="0">
                <a:latin typeface="Arial MT"/>
                <a:cs typeface="Arial MT"/>
              </a:rPr>
              <a:t>of </a:t>
            </a:r>
            <a:r>
              <a:rPr sz="2200" spc="-60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Education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(TDOE)</a:t>
            </a:r>
            <a:r>
              <a:rPr sz="2200" spc="2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determines</a:t>
            </a:r>
            <a:r>
              <a:rPr sz="2200" spc="2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designations</a:t>
            </a:r>
            <a:r>
              <a:rPr sz="2200" spc="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for</a:t>
            </a:r>
            <a:r>
              <a:rPr sz="2200" spc="10" dirty="0">
                <a:latin typeface="Arial MT"/>
                <a:cs typeface="Arial MT"/>
              </a:rPr>
              <a:t> </a:t>
            </a:r>
            <a:r>
              <a:rPr sz="2200" dirty="0">
                <a:latin typeface="Arial MT"/>
                <a:cs typeface="Arial MT"/>
              </a:rPr>
              <a:t>all </a:t>
            </a:r>
            <a:r>
              <a:rPr sz="2200" spc="-5" dirty="0">
                <a:latin typeface="Arial MT"/>
                <a:cs typeface="Arial MT"/>
              </a:rPr>
              <a:t>public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schools. Designations </a:t>
            </a:r>
            <a:r>
              <a:rPr sz="220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include:</a:t>
            </a:r>
            <a:endParaRPr sz="2200" dirty="0">
              <a:latin typeface="Arial MT"/>
              <a:cs typeface="Arial MT"/>
            </a:endParaRPr>
          </a:p>
          <a:p>
            <a:pPr marL="980440" lvl="1" indent="-296545">
              <a:lnSpc>
                <a:spcPts val="2350"/>
              </a:lnSpc>
              <a:buFont typeface="Arial MT"/>
              <a:buChar char="•"/>
              <a:tabLst>
                <a:tab pos="979805" algn="l"/>
                <a:tab pos="981075" algn="l"/>
              </a:tabLst>
            </a:pPr>
            <a:r>
              <a:rPr sz="2000" b="1" spc="5" dirty="0">
                <a:latin typeface="Arial"/>
                <a:cs typeface="Arial"/>
              </a:rPr>
              <a:t>Reward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Schools</a:t>
            </a:r>
            <a:r>
              <a:rPr sz="2000" b="1" spc="-5" dirty="0">
                <a:latin typeface="Arial"/>
                <a:cs typeface="Arial"/>
              </a:rPr>
              <a:t> </a:t>
            </a:r>
            <a:r>
              <a:rPr sz="2000" dirty="0">
                <a:latin typeface="Arial MT"/>
                <a:cs typeface="Arial MT"/>
              </a:rPr>
              <a:t>-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Reward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schools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include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the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top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10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percent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of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schools.</a:t>
            </a:r>
          </a:p>
          <a:p>
            <a:pPr marL="980440" marR="257810" lvl="1" indent="-295910">
              <a:lnSpc>
                <a:spcPts val="1920"/>
              </a:lnSpc>
              <a:spcBef>
                <a:spcPts val="585"/>
              </a:spcBef>
              <a:buFont typeface="Arial MT"/>
              <a:buChar char="•"/>
              <a:tabLst>
                <a:tab pos="979805" algn="l"/>
                <a:tab pos="981075" algn="l"/>
              </a:tabLst>
            </a:pPr>
            <a:r>
              <a:rPr sz="2000" b="1" dirty="0">
                <a:latin typeface="Arial"/>
                <a:cs typeface="Arial"/>
              </a:rPr>
              <a:t>Priority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Schools </a:t>
            </a:r>
            <a:r>
              <a:rPr sz="2000" dirty="0">
                <a:latin typeface="Arial MT"/>
                <a:cs typeface="Arial MT"/>
              </a:rPr>
              <a:t>-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Priority schools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are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the 5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percent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of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schools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with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the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lowest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success </a:t>
            </a:r>
            <a:r>
              <a:rPr sz="2000" spc="-5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rates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(using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up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to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three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years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of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data)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in </a:t>
            </a:r>
            <a:r>
              <a:rPr sz="2000" spc="-5" dirty="0">
                <a:latin typeface="Arial MT"/>
                <a:cs typeface="Arial MT"/>
              </a:rPr>
              <a:t>the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state.</a:t>
            </a:r>
          </a:p>
          <a:p>
            <a:pPr marL="980440" lvl="1" indent="-296545">
              <a:lnSpc>
                <a:spcPts val="2160"/>
              </a:lnSpc>
              <a:spcBef>
                <a:spcPts val="135"/>
              </a:spcBef>
              <a:buFont typeface="Arial MT"/>
              <a:buChar char="•"/>
              <a:tabLst>
                <a:tab pos="979805" algn="l"/>
                <a:tab pos="981075" algn="l"/>
              </a:tabLst>
            </a:pPr>
            <a:r>
              <a:rPr sz="2000" b="1" dirty="0">
                <a:latin typeface="Arial"/>
                <a:cs typeface="Arial"/>
              </a:rPr>
              <a:t>Focus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Schools </a:t>
            </a:r>
            <a:r>
              <a:rPr sz="2000" dirty="0">
                <a:latin typeface="Arial MT"/>
                <a:cs typeface="Arial MT"/>
              </a:rPr>
              <a:t>-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Focus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schools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are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the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10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percent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of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schools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identified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through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one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of</a:t>
            </a:r>
          </a:p>
          <a:p>
            <a:pPr marL="980440">
              <a:lnSpc>
                <a:spcPts val="2160"/>
              </a:lnSpc>
            </a:pPr>
            <a:r>
              <a:rPr sz="2000" dirty="0">
                <a:latin typeface="Arial MT"/>
                <a:cs typeface="Arial MT"/>
              </a:rPr>
              <a:t>three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pathways:</a:t>
            </a:r>
          </a:p>
          <a:p>
            <a:pPr marL="1312545" marR="789305" lvl="2" indent="-236220">
              <a:lnSpc>
                <a:spcPct val="78900"/>
              </a:lnSpc>
              <a:spcBef>
                <a:spcPts val="635"/>
              </a:spcBef>
              <a:buFont typeface="Courier New"/>
              <a:buChar char="o"/>
              <a:tabLst>
                <a:tab pos="1313180" algn="l"/>
              </a:tabLst>
            </a:pPr>
            <a:r>
              <a:rPr sz="1800" spc="-5" dirty="0">
                <a:latin typeface="Arial MT"/>
                <a:cs typeface="Arial MT"/>
              </a:rPr>
              <a:t>Graduation</a:t>
            </a:r>
            <a:r>
              <a:rPr sz="1800" spc="1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Rate</a:t>
            </a:r>
            <a:r>
              <a:rPr sz="1800" spc="1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Pathway</a:t>
            </a:r>
            <a:r>
              <a:rPr sz="1800" spc="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-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High</a:t>
            </a:r>
            <a:r>
              <a:rPr sz="1800" spc="1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schools</a:t>
            </a:r>
            <a:r>
              <a:rPr sz="1800" spc="15" dirty="0">
                <a:latin typeface="Arial MT"/>
                <a:cs typeface="Arial MT"/>
              </a:rPr>
              <a:t> </a:t>
            </a:r>
            <a:r>
              <a:rPr sz="1800" spc="-15" dirty="0">
                <a:latin typeface="Arial MT"/>
                <a:cs typeface="Arial MT"/>
              </a:rPr>
              <a:t>with</a:t>
            </a:r>
            <a:r>
              <a:rPr sz="1800" spc="3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an</a:t>
            </a:r>
            <a:r>
              <a:rPr sz="1800" spc="1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average</a:t>
            </a:r>
            <a:r>
              <a:rPr sz="1800" spc="1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graduation</a:t>
            </a:r>
            <a:r>
              <a:rPr sz="1800" spc="2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rate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of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less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than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60 </a:t>
            </a:r>
            <a:r>
              <a:rPr sz="1800" spc="-484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percent.</a:t>
            </a:r>
            <a:endParaRPr sz="1800" dirty="0">
              <a:latin typeface="Arial MT"/>
              <a:cs typeface="Arial MT"/>
            </a:endParaRPr>
          </a:p>
          <a:p>
            <a:pPr marL="1312545" lvl="2" indent="-236854">
              <a:lnSpc>
                <a:spcPct val="100000"/>
              </a:lnSpc>
              <a:spcBef>
                <a:spcPts val="165"/>
              </a:spcBef>
              <a:buFont typeface="Courier New"/>
              <a:buChar char="o"/>
              <a:tabLst>
                <a:tab pos="1313180" algn="l"/>
              </a:tabLst>
            </a:pPr>
            <a:r>
              <a:rPr sz="1800" spc="-5" dirty="0">
                <a:latin typeface="Arial MT"/>
                <a:cs typeface="Arial MT"/>
              </a:rPr>
              <a:t>Subgroup</a:t>
            </a:r>
            <a:r>
              <a:rPr sz="1800" spc="2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Pathway</a:t>
            </a:r>
            <a:r>
              <a:rPr sz="1800" spc="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-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Any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subgroup</a:t>
            </a:r>
            <a:r>
              <a:rPr sz="1800" spc="20" dirty="0">
                <a:latin typeface="Arial MT"/>
                <a:cs typeface="Arial MT"/>
              </a:rPr>
              <a:t> </a:t>
            </a:r>
            <a:r>
              <a:rPr sz="1800" spc="-15" dirty="0">
                <a:latin typeface="Arial MT"/>
                <a:cs typeface="Arial MT"/>
              </a:rPr>
              <a:t>with</a:t>
            </a:r>
            <a:r>
              <a:rPr sz="1800" spc="3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a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success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rate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of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less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than</a:t>
            </a:r>
            <a:r>
              <a:rPr sz="1800" spc="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ten</a:t>
            </a:r>
            <a:r>
              <a:rPr sz="1800" spc="-5" dirty="0">
                <a:latin typeface="Arial MT"/>
                <a:cs typeface="Arial MT"/>
              </a:rPr>
              <a:t> percent.</a:t>
            </a:r>
            <a:endParaRPr sz="1800" dirty="0">
              <a:latin typeface="Arial MT"/>
              <a:cs typeface="Arial MT"/>
            </a:endParaRPr>
          </a:p>
          <a:p>
            <a:pPr marL="1312545" lvl="2" indent="-236854">
              <a:lnSpc>
                <a:spcPct val="100000"/>
              </a:lnSpc>
              <a:spcBef>
                <a:spcPts val="170"/>
              </a:spcBef>
              <a:buFont typeface="Courier New"/>
              <a:buChar char="o"/>
              <a:tabLst>
                <a:tab pos="1313180" algn="l"/>
              </a:tabLst>
            </a:pPr>
            <a:r>
              <a:rPr sz="1800" dirty="0">
                <a:latin typeface="Arial MT"/>
                <a:cs typeface="Arial MT"/>
              </a:rPr>
              <a:t>Gap</a:t>
            </a:r>
            <a:r>
              <a:rPr sz="1800" spc="-10" dirty="0">
                <a:latin typeface="Arial MT"/>
                <a:cs typeface="Arial MT"/>
              </a:rPr>
              <a:t> Pathway</a:t>
            </a:r>
            <a:r>
              <a:rPr sz="1800" spc="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-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Schools</a:t>
            </a:r>
            <a:r>
              <a:rPr sz="1800" spc="10" dirty="0">
                <a:latin typeface="Arial MT"/>
                <a:cs typeface="Arial MT"/>
              </a:rPr>
              <a:t> </a:t>
            </a:r>
            <a:r>
              <a:rPr sz="1800" spc="-15" dirty="0">
                <a:latin typeface="Arial MT"/>
                <a:cs typeface="Arial MT"/>
              </a:rPr>
              <a:t>with</a:t>
            </a:r>
            <a:r>
              <a:rPr sz="1800" spc="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the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largest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gaps</a:t>
            </a:r>
            <a:r>
              <a:rPr sz="1800" spc="15" dirty="0">
                <a:latin typeface="Arial MT"/>
                <a:cs typeface="Arial MT"/>
              </a:rPr>
              <a:t> </a:t>
            </a:r>
            <a:r>
              <a:rPr sz="1800" spc="-15" dirty="0">
                <a:latin typeface="Arial MT"/>
                <a:cs typeface="Arial MT"/>
              </a:rPr>
              <a:t>between</a:t>
            </a:r>
            <a:r>
              <a:rPr sz="1800" spc="4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selected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groups.</a:t>
            </a:r>
            <a:endParaRPr sz="1800" dirty="0">
              <a:latin typeface="Arial MT"/>
              <a:cs typeface="Arial MT"/>
            </a:endParaRPr>
          </a:p>
          <a:p>
            <a:pPr marL="469900" indent="-457200">
              <a:lnSpc>
                <a:spcPct val="100000"/>
              </a:lnSpc>
              <a:spcBef>
                <a:spcPts val="1090"/>
              </a:spcBef>
              <a:buFont typeface="Calibri"/>
              <a:buChar char="▪"/>
              <a:tabLst>
                <a:tab pos="469265" algn="l"/>
                <a:tab pos="469900" algn="l"/>
              </a:tabLst>
            </a:pPr>
            <a:r>
              <a:rPr lang="en-US" sz="2200" b="1" spc="-5" dirty="0">
                <a:latin typeface="Arial"/>
                <a:cs typeface="Arial"/>
              </a:rPr>
              <a:t>Riverview School</a:t>
            </a:r>
            <a:r>
              <a:rPr sz="2200" b="1" spc="1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is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">
                <a:latin typeface="Arial"/>
                <a:cs typeface="Arial"/>
              </a:rPr>
              <a:t>a</a:t>
            </a:r>
            <a:r>
              <a:rPr sz="2200" b="1" spc="15">
                <a:latin typeface="Arial"/>
                <a:cs typeface="Arial"/>
              </a:rPr>
              <a:t> </a:t>
            </a:r>
            <a:r>
              <a:rPr lang="en-US" sz="2200" b="1" spc="-5">
                <a:latin typeface="Arial"/>
                <a:cs typeface="Arial"/>
              </a:rPr>
              <a:t>CSI</a:t>
            </a:r>
            <a:r>
              <a:rPr sz="2200" b="1" spc="5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School</a:t>
            </a:r>
            <a:r>
              <a:rPr sz="2200" b="1" spc="15" dirty="0">
                <a:latin typeface="Arial"/>
                <a:cs typeface="Arial"/>
              </a:rPr>
              <a:t> </a:t>
            </a:r>
            <a:r>
              <a:rPr lang="en-US" sz="2200" b="1" spc="-5" dirty="0">
                <a:latin typeface="Arial"/>
                <a:cs typeface="Arial"/>
              </a:rPr>
              <a:t>based on</a:t>
            </a:r>
            <a:r>
              <a:rPr sz="2200" b="1" spc="1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academic</a:t>
            </a:r>
            <a:r>
              <a:rPr sz="2200" b="1" spc="2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achievement.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0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71800" y="228600"/>
            <a:ext cx="6553200" cy="130612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latin typeface="Arial MT"/>
                <a:cs typeface="Arial MT"/>
              </a:rPr>
              <a:t>What</a:t>
            </a:r>
            <a:r>
              <a:rPr sz="4400" spc="-35" dirty="0">
                <a:latin typeface="Arial MT"/>
                <a:cs typeface="Arial MT"/>
              </a:rPr>
              <a:t> </a:t>
            </a:r>
            <a:r>
              <a:rPr sz="4400" dirty="0">
                <a:latin typeface="Arial MT"/>
                <a:cs typeface="Arial MT"/>
              </a:rPr>
              <a:t>are</a:t>
            </a:r>
            <a:r>
              <a:rPr sz="4400" spc="-15" dirty="0">
                <a:latin typeface="Arial MT"/>
                <a:cs typeface="Arial MT"/>
              </a:rPr>
              <a:t> </a:t>
            </a:r>
            <a:r>
              <a:rPr sz="4400" dirty="0">
                <a:latin typeface="Arial MT"/>
                <a:cs typeface="Arial MT"/>
              </a:rPr>
              <a:t>my</a:t>
            </a:r>
            <a:r>
              <a:rPr sz="4400" spc="-35" dirty="0">
                <a:latin typeface="Arial MT"/>
                <a:cs typeface="Arial MT"/>
              </a:rPr>
              <a:t> </a:t>
            </a:r>
            <a:r>
              <a:rPr sz="4400" dirty="0">
                <a:latin typeface="Arial MT"/>
                <a:cs typeface="Arial MT"/>
              </a:rPr>
              <a:t>rights?</a:t>
            </a:r>
            <a:br>
              <a:rPr lang="en-US" sz="4400" dirty="0">
                <a:latin typeface="Arial MT"/>
                <a:cs typeface="Arial MT"/>
              </a:rPr>
            </a:br>
            <a:r>
              <a:rPr lang="en-US" sz="4000" dirty="0">
                <a:latin typeface="Arial MT"/>
                <a:cs typeface="Arial MT"/>
              </a:rPr>
              <a:t>Parents’ Right to Know</a:t>
            </a:r>
            <a:endParaRPr sz="4000" dirty="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3138" y="1841119"/>
            <a:ext cx="11174095" cy="366318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5"/>
              </a:spcBef>
              <a:buSzPct val="107500"/>
              <a:buFont typeface="Calibri"/>
              <a:buChar char="▪"/>
              <a:tabLst>
                <a:tab pos="469265" algn="l"/>
                <a:tab pos="469900" algn="l"/>
              </a:tabLst>
            </a:pPr>
            <a:r>
              <a:rPr sz="2000" dirty="0">
                <a:latin typeface="Arial MT"/>
                <a:cs typeface="Arial MT"/>
              </a:rPr>
              <a:t>The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families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and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parents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of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Title</a:t>
            </a:r>
            <a:r>
              <a:rPr sz="2000" spc="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I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students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have a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right,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by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law,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to:</a:t>
            </a:r>
          </a:p>
          <a:p>
            <a:pPr marL="979805" lvl="1" indent="-287020">
              <a:lnSpc>
                <a:spcPct val="100000"/>
              </a:lnSpc>
              <a:spcBef>
                <a:spcPts val="170"/>
              </a:spcBef>
              <a:buSzPct val="107894"/>
              <a:buChar char="•"/>
              <a:tabLst>
                <a:tab pos="979805" algn="l"/>
                <a:tab pos="980440" algn="l"/>
              </a:tabLst>
            </a:pPr>
            <a:r>
              <a:rPr sz="1900" spc="-5" dirty="0">
                <a:latin typeface="Arial MT"/>
                <a:cs typeface="Arial MT"/>
              </a:rPr>
              <a:t>be</a:t>
            </a:r>
            <a:r>
              <a:rPr sz="1900" spc="1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involved</a:t>
            </a:r>
            <a:r>
              <a:rPr sz="1900" spc="4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in</a:t>
            </a:r>
            <a:r>
              <a:rPr sz="1900" spc="1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decisions</a:t>
            </a:r>
            <a:r>
              <a:rPr sz="1900" spc="4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made</a:t>
            </a:r>
            <a:r>
              <a:rPr sz="1900" spc="3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at</a:t>
            </a:r>
            <a:r>
              <a:rPr sz="190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both</a:t>
            </a:r>
            <a:r>
              <a:rPr sz="1900" spc="2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the</a:t>
            </a:r>
            <a:r>
              <a:rPr sz="190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school</a:t>
            </a:r>
            <a:r>
              <a:rPr sz="1900" spc="3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and</a:t>
            </a:r>
            <a:r>
              <a:rPr sz="1900" spc="3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district</a:t>
            </a:r>
            <a:r>
              <a:rPr sz="1900" spc="1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level;</a:t>
            </a:r>
            <a:endParaRPr sz="1900" dirty="0">
              <a:latin typeface="Arial MT"/>
              <a:cs typeface="Arial MT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850" dirty="0">
              <a:latin typeface="Arial MT"/>
              <a:cs typeface="Arial MT"/>
            </a:endParaRPr>
          </a:p>
          <a:p>
            <a:pPr marL="979805" marR="173355" lvl="1" indent="-287020">
              <a:lnSpc>
                <a:spcPts val="2050"/>
              </a:lnSpc>
              <a:spcBef>
                <a:spcPts val="5"/>
              </a:spcBef>
              <a:buSzPct val="107894"/>
              <a:buChar char="•"/>
              <a:tabLst>
                <a:tab pos="979805" algn="l"/>
                <a:tab pos="980440" algn="l"/>
              </a:tabLst>
            </a:pPr>
            <a:r>
              <a:rPr sz="1900" spc="-5" dirty="0">
                <a:latin typeface="Arial MT"/>
                <a:cs typeface="Arial MT"/>
              </a:rPr>
              <a:t>be</a:t>
            </a:r>
            <a:r>
              <a:rPr sz="1900" spc="15" dirty="0">
                <a:latin typeface="Arial MT"/>
                <a:cs typeface="Arial MT"/>
              </a:rPr>
              <a:t> </a:t>
            </a:r>
            <a:r>
              <a:rPr sz="1900" spc="-10" dirty="0">
                <a:latin typeface="Arial MT"/>
                <a:cs typeface="Arial MT"/>
              </a:rPr>
              <a:t>provided</a:t>
            </a:r>
            <a:r>
              <a:rPr sz="1900" spc="50" dirty="0">
                <a:latin typeface="Arial MT"/>
                <a:cs typeface="Arial MT"/>
              </a:rPr>
              <a:t> </a:t>
            </a:r>
            <a:r>
              <a:rPr sz="1900" spc="-10" dirty="0">
                <a:latin typeface="Arial MT"/>
                <a:cs typeface="Arial MT"/>
              </a:rPr>
              <a:t>with</a:t>
            </a:r>
            <a:r>
              <a:rPr sz="1900" spc="3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information</a:t>
            </a:r>
            <a:r>
              <a:rPr sz="1900" spc="4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on</a:t>
            </a:r>
            <a:r>
              <a:rPr sz="1900" spc="2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your</a:t>
            </a:r>
            <a:r>
              <a:rPr sz="1900" spc="2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child’s</a:t>
            </a:r>
            <a:r>
              <a:rPr sz="1900" spc="50" dirty="0">
                <a:latin typeface="Arial MT"/>
                <a:cs typeface="Arial MT"/>
              </a:rPr>
              <a:t> </a:t>
            </a:r>
            <a:r>
              <a:rPr sz="1900" spc="-10" dirty="0">
                <a:latin typeface="Arial MT"/>
                <a:cs typeface="Arial MT"/>
              </a:rPr>
              <a:t>level</a:t>
            </a:r>
            <a:r>
              <a:rPr sz="1900" spc="1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of</a:t>
            </a:r>
            <a:r>
              <a:rPr sz="1900" spc="20" dirty="0">
                <a:latin typeface="Arial MT"/>
                <a:cs typeface="Arial MT"/>
              </a:rPr>
              <a:t> </a:t>
            </a:r>
            <a:r>
              <a:rPr sz="1900" spc="-10" dirty="0">
                <a:latin typeface="Arial MT"/>
                <a:cs typeface="Arial MT"/>
              </a:rPr>
              <a:t>achievement</a:t>
            </a:r>
            <a:r>
              <a:rPr sz="1900" spc="4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on</a:t>
            </a:r>
            <a:r>
              <a:rPr sz="1900" spc="2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tests</a:t>
            </a:r>
            <a:r>
              <a:rPr sz="1900" spc="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in</a:t>
            </a:r>
            <a:r>
              <a:rPr sz="1900" spc="2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reading/language </a:t>
            </a:r>
            <a:r>
              <a:rPr sz="1900" spc="-509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arts, writing,</a:t>
            </a:r>
            <a:r>
              <a:rPr sz="1900" spc="3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mathematics,</a:t>
            </a:r>
            <a:r>
              <a:rPr sz="1900" spc="2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and</a:t>
            </a:r>
            <a:r>
              <a:rPr sz="1900" spc="2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science;</a:t>
            </a:r>
            <a:endParaRPr sz="1900" dirty="0">
              <a:latin typeface="Arial MT"/>
              <a:cs typeface="Arial MT"/>
            </a:endParaRPr>
          </a:p>
          <a:p>
            <a:pPr lvl="1">
              <a:lnSpc>
                <a:spcPct val="100000"/>
              </a:lnSpc>
              <a:spcBef>
                <a:spcPts val="35"/>
              </a:spcBef>
              <a:buFont typeface="Arial MT"/>
              <a:buChar char="•"/>
            </a:pPr>
            <a:endParaRPr sz="2800" dirty="0">
              <a:latin typeface="Arial MT"/>
              <a:cs typeface="Arial MT"/>
            </a:endParaRPr>
          </a:p>
          <a:p>
            <a:pPr marL="979805" marR="1567815" lvl="1" indent="-287020">
              <a:lnSpc>
                <a:spcPts val="2050"/>
              </a:lnSpc>
              <a:spcBef>
                <a:spcPts val="5"/>
              </a:spcBef>
              <a:buSzPct val="107894"/>
              <a:buChar char="•"/>
              <a:tabLst>
                <a:tab pos="979805" algn="l"/>
                <a:tab pos="980440" algn="l"/>
              </a:tabLst>
            </a:pPr>
            <a:r>
              <a:rPr sz="1900" spc="-5" dirty="0">
                <a:latin typeface="Arial MT"/>
                <a:cs typeface="Arial MT"/>
              </a:rPr>
              <a:t>request</a:t>
            </a:r>
            <a:r>
              <a:rPr sz="1900" spc="25" dirty="0">
                <a:latin typeface="Arial MT"/>
                <a:cs typeface="Arial MT"/>
              </a:rPr>
              <a:t> </a:t>
            </a:r>
            <a:r>
              <a:rPr sz="1900" spc="-10" dirty="0">
                <a:latin typeface="Arial MT"/>
                <a:cs typeface="Arial MT"/>
              </a:rPr>
              <a:t>and</a:t>
            </a:r>
            <a:r>
              <a:rPr sz="1900" spc="2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receive</a:t>
            </a:r>
            <a:r>
              <a:rPr sz="1900" spc="3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information</a:t>
            </a:r>
            <a:r>
              <a:rPr sz="1900" spc="4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on</a:t>
            </a:r>
            <a:r>
              <a:rPr sz="1900" spc="1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the</a:t>
            </a:r>
            <a:r>
              <a:rPr sz="190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qualifications</a:t>
            </a:r>
            <a:r>
              <a:rPr sz="1900" spc="5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of</a:t>
            </a:r>
            <a:r>
              <a:rPr sz="190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your</a:t>
            </a:r>
            <a:r>
              <a:rPr sz="1900" spc="1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child’s</a:t>
            </a:r>
            <a:r>
              <a:rPr sz="1900" spc="2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teacher</a:t>
            </a:r>
            <a:r>
              <a:rPr sz="1900" spc="30" dirty="0">
                <a:latin typeface="Arial MT"/>
                <a:cs typeface="Arial MT"/>
              </a:rPr>
              <a:t> </a:t>
            </a:r>
            <a:r>
              <a:rPr sz="1900" spc="-10" dirty="0">
                <a:latin typeface="Arial MT"/>
                <a:cs typeface="Arial MT"/>
              </a:rPr>
              <a:t>and </a:t>
            </a:r>
            <a:r>
              <a:rPr sz="1900" spc="-5" dirty="0">
                <a:latin typeface="Arial MT"/>
                <a:cs typeface="Arial MT"/>
              </a:rPr>
              <a:t> paraprofessionals</a:t>
            </a:r>
            <a:r>
              <a:rPr sz="1900" spc="65" dirty="0">
                <a:latin typeface="Arial MT"/>
                <a:cs typeface="Arial MT"/>
              </a:rPr>
              <a:t> </a:t>
            </a:r>
            <a:r>
              <a:rPr sz="1900" spc="-10" dirty="0">
                <a:latin typeface="Arial MT"/>
                <a:cs typeface="Arial MT"/>
              </a:rPr>
              <a:t>who</a:t>
            </a:r>
            <a:r>
              <a:rPr sz="1900" spc="4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are</a:t>
            </a:r>
            <a:r>
              <a:rPr sz="1900" spc="2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working</a:t>
            </a:r>
            <a:r>
              <a:rPr sz="1900" spc="55" dirty="0">
                <a:latin typeface="Arial MT"/>
                <a:cs typeface="Arial MT"/>
              </a:rPr>
              <a:t> </a:t>
            </a:r>
            <a:r>
              <a:rPr sz="1900" spc="-10" dirty="0">
                <a:latin typeface="Arial MT"/>
                <a:cs typeface="Arial MT"/>
              </a:rPr>
              <a:t>with</a:t>
            </a:r>
            <a:r>
              <a:rPr sz="1900" spc="3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your</a:t>
            </a:r>
            <a:r>
              <a:rPr sz="1900" spc="3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child</a:t>
            </a:r>
            <a:endParaRPr lang="en-US" sz="1900" spc="-5" dirty="0">
              <a:latin typeface="Arial MT"/>
              <a:cs typeface="Arial MT"/>
            </a:endParaRPr>
          </a:p>
          <a:p>
            <a:pPr marL="692785" marR="1567815" lvl="1">
              <a:lnSpc>
                <a:spcPts val="2050"/>
              </a:lnSpc>
              <a:spcBef>
                <a:spcPts val="5"/>
              </a:spcBef>
              <a:buSzPct val="107894"/>
              <a:tabLst>
                <a:tab pos="979805" algn="l"/>
                <a:tab pos="980440" algn="l"/>
              </a:tabLst>
            </a:pPr>
            <a:endParaRPr sz="2800" dirty="0">
              <a:latin typeface="Arial"/>
              <a:cs typeface="Arial"/>
            </a:endParaRPr>
          </a:p>
          <a:p>
            <a:pPr marL="979805" marR="5080" lvl="1" indent="-287020">
              <a:lnSpc>
                <a:spcPts val="2050"/>
              </a:lnSpc>
              <a:buSzPct val="107894"/>
              <a:buChar char="•"/>
              <a:tabLst>
                <a:tab pos="979805" algn="l"/>
                <a:tab pos="980440" algn="l"/>
              </a:tabLst>
            </a:pPr>
            <a:r>
              <a:rPr sz="1900" spc="-5" dirty="0">
                <a:latin typeface="Arial MT"/>
                <a:cs typeface="Arial MT"/>
              </a:rPr>
              <a:t>request</a:t>
            </a:r>
            <a:r>
              <a:rPr sz="1900" spc="3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opportunities</a:t>
            </a:r>
            <a:r>
              <a:rPr sz="1900" spc="5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for</a:t>
            </a:r>
            <a:r>
              <a:rPr sz="1900" spc="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regular</a:t>
            </a:r>
            <a:r>
              <a:rPr sz="1900" spc="5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meetings</a:t>
            </a:r>
            <a:r>
              <a:rPr sz="1900" spc="3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to</a:t>
            </a:r>
            <a:r>
              <a:rPr sz="1900" spc="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formulate</a:t>
            </a:r>
            <a:r>
              <a:rPr sz="1900" spc="4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suggestions</a:t>
            </a:r>
            <a:r>
              <a:rPr sz="1900" spc="4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and</a:t>
            </a:r>
            <a:r>
              <a:rPr sz="1900" spc="3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to</a:t>
            </a:r>
            <a:r>
              <a:rPr sz="1900" spc="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participate,</a:t>
            </a:r>
            <a:r>
              <a:rPr sz="1900" spc="4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as </a:t>
            </a:r>
            <a:r>
              <a:rPr sz="190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appropriate,</a:t>
            </a:r>
            <a:r>
              <a:rPr sz="1900" spc="6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in</a:t>
            </a:r>
            <a:r>
              <a:rPr sz="1900" spc="1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decisions</a:t>
            </a:r>
            <a:r>
              <a:rPr sz="1900" spc="5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about</a:t>
            </a:r>
            <a:r>
              <a:rPr sz="1900" spc="2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the</a:t>
            </a:r>
            <a:r>
              <a:rPr sz="1900" spc="2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education</a:t>
            </a:r>
            <a:r>
              <a:rPr sz="1900" spc="5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of</a:t>
            </a:r>
            <a:r>
              <a:rPr sz="1900" spc="1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your</a:t>
            </a:r>
            <a:r>
              <a:rPr sz="1900" spc="2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child.</a:t>
            </a:r>
            <a:r>
              <a:rPr sz="1900" spc="4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The</a:t>
            </a:r>
            <a:r>
              <a:rPr sz="1900" spc="2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school</a:t>
            </a:r>
            <a:r>
              <a:rPr sz="1900" spc="4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is</a:t>
            </a:r>
            <a:r>
              <a:rPr sz="1900" spc="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required</a:t>
            </a:r>
            <a:r>
              <a:rPr sz="1900" spc="5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to</a:t>
            </a:r>
            <a:r>
              <a:rPr sz="1900" spc="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respond</a:t>
            </a:r>
            <a:r>
              <a:rPr sz="1900" spc="5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to </a:t>
            </a:r>
            <a:r>
              <a:rPr sz="1900" spc="-509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any</a:t>
            </a:r>
            <a:r>
              <a:rPr sz="1900" spc="1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such</a:t>
            </a:r>
            <a:r>
              <a:rPr sz="1900" spc="1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suggestions</a:t>
            </a:r>
            <a:r>
              <a:rPr sz="1900" spc="5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as soon</a:t>
            </a:r>
            <a:r>
              <a:rPr sz="1900" spc="2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as practicably</a:t>
            </a:r>
            <a:r>
              <a:rPr sz="1900" spc="3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possible.</a:t>
            </a:r>
            <a:endParaRPr sz="1900" dirty="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0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20264" y="993089"/>
            <a:ext cx="8011159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latin typeface="Arial MT"/>
                <a:cs typeface="Arial MT"/>
              </a:rPr>
              <a:t>How</a:t>
            </a:r>
            <a:r>
              <a:rPr sz="4400" spc="-30" dirty="0">
                <a:latin typeface="Arial MT"/>
                <a:cs typeface="Arial MT"/>
              </a:rPr>
              <a:t> </a:t>
            </a:r>
            <a:r>
              <a:rPr sz="4400" dirty="0">
                <a:latin typeface="Arial MT"/>
                <a:cs typeface="Arial MT"/>
              </a:rPr>
              <a:t>Can</a:t>
            </a:r>
            <a:r>
              <a:rPr sz="4400" spc="-5" dirty="0">
                <a:latin typeface="Arial MT"/>
                <a:cs typeface="Arial MT"/>
              </a:rPr>
              <a:t> We </a:t>
            </a:r>
            <a:r>
              <a:rPr sz="4400" dirty="0">
                <a:latin typeface="Arial MT"/>
                <a:cs typeface="Arial MT"/>
              </a:rPr>
              <a:t>Use</a:t>
            </a:r>
            <a:r>
              <a:rPr sz="4400" spc="-5" dirty="0">
                <a:latin typeface="Arial MT"/>
                <a:cs typeface="Arial MT"/>
              </a:rPr>
              <a:t> </a:t>
            </a:r>
            <a:r>
              <a:rPr sz="4400" dirty="0">
                <a:latin typeface="Arial MT"/>
                <a:cs typeface="Arial MT"/>
              </a:rPr>
              <a:t>Title</a:t>
            </a:r>
            <a:r>
              <a:rPr sz="4400" spc="-25" dirty="0">
                <a:latin typeface="Arial MT"/>
                <a:cs typeface="Arial MT"/>
              </a:rPr>
              <a:t> </a:t>
            </a:r>
            <a:r>
              <a:rPr sz="4400" dirty="0">
                <a:latin typeface="Arial MT"/>
                <a:cs typeface="Arial MT"/>
              </a:rPr>
              <a:t>I</a:t>
            </a:r>
            <a:r>
              <a:rPr sz="4400" spc="-5" dirty="0">
                <a:latin typeface="Arial MT"/>
                <a:cs typeface="Arial MT"/>
              </a:rPr>
              <a:t> </a:t>
            </a:r>
            <a:r>
              <a:rPr sz="4400" dirty="0">
                <a:latin typeface="Arial MT"/>
                <a:cs typeface="Arial MT"/>
              </a:rPr>
              <a:t>Funds?</a:t>
            </a:r>
            <a:endParaRPr sz="44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84580" y="1816053"/>
            <a:ext cx="9203690" cy="4194738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469900" indent="-457834">
              <a:lnSpc>
                <a:spcPct val="100000"/>
              </a:lnSpc>
              <a:spcBef>
                <a:spcPts val="270"/>
              </a:spcBef>
              <a:buFont typeface="Calibri"/>
              <a:buChar char="▪"/>
              <a:tabLst>
                <a:tab pos="469900" algn="l"/>
                <a:tab pos="470534" algn="l"/>
              </a:tabLst>
            </a:pPr>
            <a:r>
              <a:rPr sz="2800" spc="-5" dirty="0">
                <a:latin typeface="Arial MT"/>
                <a:cs typeface="Arial MT"/>
              </a:rPr>
              <a:t>In general,</a:t>
            </a:r>
            <a:r>
              <a:rPr sz="2800" spc="1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Title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I</a:t>
            </a:r>
            <a:r>
              <a:rPr sz="280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funds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may</a:t>
            </a:r>
            <a:r>
              <a:rPr sz="2800" spc="1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be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used</a:t>
            </a:r>
            <a:r>
              <a:rPr sz="280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for:</a:t>
            </a:r>
            <a:endParaRPr sz="2800" dirty="0">
              <a:latin typeface="Arial MT"/>
              <a:cs typeface="Arial MT"/>
            </a:endParaRPr>
          </a:p>
          <a:p>
            <a:pPr marL="980440" lvl="1" indent="-287020">
              <a:lnSpc>
                <a:spcPct val="100000"/>
              </a:lnSpc>
              <a:spcBef>
                <a:spcPts val="160"/>
              </a:spcBef>
              <a:buChar char="•"/>
              <a:tabLst>
                <a:tab pos="980440" algn="l"/>
                <a:tab pos="981075" algn="l"/>
              </a:tabLst>
            </a:pPr>
            <a:r>
              <a:rPr sz="2800" dirty="0">
                <a:latin typeface="Arial MT"/>
                <a:cs typeface="Arial MT"/>
              </a:rPr>
              <a:t>smaller</a:t>
            </a:r>
            <a:r>
              <a:rPr sz="2800" spc="-4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class</a:t>
            </a:r>
            <a:r>
              <a:rPr sz="2800" spc="-3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sizes,</a:t>
            </a:r>
          </a:p>
          <a:p>
            <a:pPr marL="980440" lvl="1" indent="-287020">
              <a:lnSpc>
                <a:spcPct val="100000"/>
              </a:lnSpc>
              <a:spcBef>
                <a:spcPts val="365"/>
              </a:spcBef>
              <a:buChar char="•"/>
              <a:tabLst>
                <a:tab pos="980440" algn="l"/>
                <a:tab pos="981075" algn="l"/>
              </a:tabLst>
            </a:pPr>
            <a:r>
              <a:rPr sz="2800" dirty="0">
                <a:latin typeface="Arial MT"/>
                <a:cs typeface="Arial MT"/>
              </a:rPr>
              <a:t>additional</a:t>
            </a:r>
            <a:r>
              <a:rPr sz="2800" spc="-2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teachers</a:t>
            </a:r>
            <a:r>
              <a:rPr sz="2800" spc="-4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and</a:t>
            </a:r>
            <a:r>
              <a:rPr sz="2800" spc="-2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paraprofessionals,</a:t>
            </a:r>
          </a:p>
          <a:p>
            <a:pPr marL="980440" lvl="1" indent="-287020">
              <a:lnSpc>
                <a:spcPct val="100000"/>
              </a:lnSpc>
              <a:spcBef>
                <a:spcPts val="360"/>
              </a:spcBef>
              <a:buChar char="•"/>
              <a:tabLst>
                <a:tab pos="980440" algn="l"/>
                <a:tab pos="981075" algn="l"/>
              </a:tabLst>
            </a:pPr>
            <a:r>
              <a:rPr sz="2800" dirty="0">
                <a:latin typeface="Arial MT"/>
                <a:cs typeface="Arial MT"/>
              </a:rPr>
              <a:t>additional</a:t>
            </a:r>
            <a:r>
              <a:rPr sz="2800" spc="-2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training</a:t>
            </a:r>
            <a:r>
              <a:rPr sz="2800" spc="-2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for</a:t>
            </a:r>
            <a:r>
              <a:rPr sz="2800" spc="-2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school</a:t>
            </a:r>
            <a:r>
              <a:rPr sz="2800" spc="-3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staff,</a:t>
            </a:r>
          </a:p>
          <a:p>
            <a:pPr marL="980440" lvl="1" indent="-287020">
              <a:lnSpc>
                <a:spcPct val="100000"/>
              </a:lnSpc>
              <a:spcBef>
                <a:spcPts val="360"/>
              </a:spcBef>
              <a:buChar char="•"/>
              <a:tabLst>
                <a:tab pos="980440" algn="l"/>
                <a:tab pos="981075" algn="l"/>
              </a:tabLst>
            </a:pPr>
            <a:r>
              <a:rPr sz="2800" spc="-5" dirty="0">
                <a:latin typeface="Arial MT"/>
                <a:cs typeface="Arial MT"/>
              </a:rPr>
              <a:t>extra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time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for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instruction</a:t>
            </a:r>
            <a:r>
              <a:rPr sz="2800" spc="-4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(before</a:t>
            </a:r>
            <a:r>
              <a:rPr sz="2800" spc="-3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and/or</a:t>
            </a:r>
            <a:r>
              <a:rPr sz="2800" spc="-3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after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school</a:t>
            </a:r>
            <a:r>
              <a:rPr sz="2800" spc="-2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programs),</a:t>
            </a:r>
          </a:p>
          <a:p>
            <a:pPr marL="980440" lvl="1" indent="-287020">
              <a:lnSpc>
                <a:spcPct val="100000"/>
              </a:lnSpc>
              <a:spcBef>
                <a:spcPts val="360"/>
              </a:spcBef>
              <a:buChar char="•"/>
              <a:tabLst>
                <a:tab pos="980440" algn="l"/>
                <a:tab pos="981075" algn="l"/>
              </a:tabLst>
            </a:pPr>
            <a:r>
              <a:rPr sz="2800" dirty="0">
                <a:latin typeface="Arial MT"/>
                <a:cs typeface="Arial MT"/>
              </a:rPr>
              <a:t>parent</a:t>
            </a:r>
            <a:r>
              <a:rPr sz="2800" spc="-3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and</a:t>
            </a:r>
            <a:r>
              <a:rPr sz="2800" spc="-2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family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engagement</a:t>
            </a:r>
            <a:r>
              <a:rPr sz="2800" spc="-5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activities,</a:t>
            </a:r>
            <a:r>
              <a:rPr sz="2800" spc="-2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and/or</a:t>
            </a:r>
          </a:p>
          <a:p>
            <a:pPr marL="980440" lvl="1" indent="-287020">
              <a:lnSpc>
                <a:spcPct val="100000"/>
              </a:lnSpc>
              <a:spcBef>
                <a:spcPts val="360"/>
              </a:spcBef>
              <a:buChar char="•"/>
              <a:tabLst>
                <a:tab pos="980440" algn="l"/>
                <a:tab pos="981075" algn="l"/>
              </a:tabLst>
            </a:pPr>
            <a:r>
              <a:rPr sz="2800" dirty="0">
                <a:latin typeface="Arial MT"/>
                <a:cs typeface="Arial MT"/>
              </a:rPr>
              <a:t>a variety</a:t>
            </a:r>
            <a:r>
              <a:rPr sz="2800" spc="-3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of</a:t>
            </a:r>
            <a:r>
              <a:rPr sz="2800" spc="-2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supplemental</a:t>
            </a:r>
            <a:r>
              <a:rPr sz="2800" spc="-3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teaching</a:t>
            </a:r>
            <a:r>
              <a:rPr sz="2800" spc="-2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materials,</a:t>
            </a:r>
            <a:r>
              <a:rPr sz="2800" spc="-3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equipment,</a:t>
            </a:r>
            <a:r>
              <a:rPr sz="2800" spc="-5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and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technology.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0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3905" y="971116"/>
            <a:ext cx="1142809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latin typeface="Arial MT"/>
                <a:cs typeface="Arial MT"/>
              </a:rPr>
              <a:t>How</a:t>
            </a:r>
            <a:r>
              <a:rPr sz="4400" spc="-25" dirty="0">
                <a:latin typeface="Arial MT"/>
                <a:cs typeface="Arial MT"/>
              </a:rPr>
              <a:t> </a:t>
            </a:r>
            <a:r>
              <a:rPr sz="4400" dirty="0">
                <a:latin typeface="Arial MT"/>
                <a:cs typeface="Arial MT"/>
              </a:rPr>
              <a:t>Does </a:t>
            </a:r>
            <a:r>
              <a:rPr lang="en-US" sz="4400" dirty="0">
                <a:latin typeface="Arial MT"/>
                <a:cs typeface="Arial MT"/>
              </a:rPr>
              <a:t>Riverview</a:t>
            </a:r>
            <a:r>
              <a:rPr sz="4400" spc="-20" dirty="0">
                <a:latin typeface="Arial MT"/>
                <a:cs typeface="Arial MT"/>
              </a:rPr>
              <a:t> </a:t>
            </a:r>
            <a:r>
              <a:rPr sz="4400" dirty="0">
                <a:latin typeface="Arial MT"/>
                <a:cs typeface="Arial MT"/>
              </a:rPr>
              <a:t>Use </a:t>
            </a:r>
            <a:r>
              <a:rPr sz="4400" spc="-5" dirty="0">
                <a:latin typeface="Arial MT"/>
                <a:cs typeface="Arial MT"/>
              </a:rPr>
              <a:t>Title</a:t>
            </a:r>
            <a:r>
              <a:rPr sz="4400" dirty="0">
                <a:latin typeface="Arial MT"/>
                <a:cs typeface="Arial MT"/>
              </a:rPr>
              <a:t> I Funds?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24636" y="1700301"/>
            <a:ext cx="11024235" cy="3427220"/>
          </a:xfrm>
          <a:prstGeom prst="rect">
            <a:avLst/>
          </a:prstGeom>
        </p:spPr>
        <p:txBody>
          <a:bodyPr vert="horz" wrap="square" lIns="0" tIns="102235" rIns="0" bIns="0" rtlCol="0">
            <a:spAutoFit/>
          </a:bodyPr>
          <a:lstStyle/>
          <a:p>
            <a:pPr marL="469900" indent="-457200">
              <a:buFont typeface="Calibri"/>
              <a:buChar char="▪"/>
              <a:tabLst>
                <a:tab pos="469265" algn="l"/>
                <a:tab pos="469900" algn="l"/>
              </a:tabLst>
            </a:pPr>
            <a:r>
              <a:rPr lang="en-US" sz="3600" spc="-5" dirty="0">
                <a:latin typeface="Arial MT"/>
                <a:cs typeface="Arial MT"/>
              </a:rPr>
              <a:t>W</a:t>
            </a:r>
            <a:r>
              <a:rPr sz="3600" spc="-5" dirty="0">
                <a:latin typeface="Arial MT"/>
                <a:cs typeface="Arial MT"/>
              </a:rPr>
              <a:t>e</a:t>
            </a:r>
            <a:r>
              <a:rPr sz="3600" dirty="0">
                <a:latin typeface="Arial MT"/>
                <a:cs typeface="Arial MT"/>
              </a:rPr>
              <a:t> </a:t>
            </a:r>
            <a:r>
              <a:rPr sz="3600" spc="-5" dirty="0">
                <a:latin typeface="Arial MT"/>
                <a:cs typeface="Arial MT"/>
              </a:rPr>
              <a:t>developed</a:t>
            </a:r>
            <a:r>
              <a:rPr sz="3600" spc="60" dirty="0">
                <a:latin typeface="Arial MT"/>
                <a:cs typeface="Arial MT"/>
              </a:rPr>
              <a:t> </a:t>
            </a:r>
            <a:r>
              <a:rPr sz="3600" spc="-5" dirty="0">
                <a:latin typeface="Arial MT"/>
                <a:cs typeface="Arial MT"/>
              </a:rPr>
              <a:t>a</a:t>
            </a:r>
            <a:r>
              <a:rPr sz="3600" spc="30" dirty="0">
                <a:latin typeface="Arial MT"/>
                <a:cs typeface="Arial MT"/>
              </a:rPr>
              <a:t> </a:t>
            </a:r>
            <a:r>
              <a:rPr sz="3600" b="1" spc="-5" dirty="0">
                <a:latin typeface="Arial"/>
                <a:cs typeface="Arial"/>
              </a:rPr>
              <a:t>Schoolwide</a:t>
            </a:r>
            <a:r>
              <a:rPr sz="3600" b="1" spc="-15" dirty="0">
                <a:latin typeface="Arial"/>
                <a:cs typeface="Arial"/>
              </a:rPr>
              <a:t> </a:t>
            </a:r>
            <a:r>
              <a:rPr sz="3600" b="1" spc="-5" dirty="0">
                <a:latin typeface="Arial"/>
                <a:cs typeface="Arial"/>
              </a:rPr>
              <a:t>Program</a:t>
            </a:r>
            <a:r>
              <a:rPr sz="3600" spc="-5" dirty="0">
                <a:latin typeface="Arial MT"/>
                <a:cs typeface="Arial MT"/>
              </a:rPr>
              <a:t>,</a:t>
            </a:r>
            <a:r>
              <a:rPr sz="3600" spc="20" dirty="0">
                <a:latin typeface="Arial MT"/>
                <a:cs typeface="Arial MT"/>
              </a:rPr>
              <a:t> </a:t>
            </a:r>
            <a:r>
              <a:rPr sz="3600" spc="-10" dirty="0">
                <a:latin typeface="Arial MT"/>
                <a:cs typeface="Arial MT"/>
              </a:rPr>
              <a:t>which</a:t>
            </a:r>
            <a:r>
              <a:rPr sz="3600" spc="45" dirty="0">
                <a:latin typeface="Arial MT"/>
                <a:cs typeface="Arial MT"/>
              </a:rPr>
              <a:t> </a:t>
            </a:r>
            <a:r>
              <a:rPr sz="3600" spc="-5" dirty="0">
                <a:latin typeface="Arial MT"/>
                <a:cs typeface="Arial MT"/>
              </a:rPr>
              <a:t>means</a:t>
            </a:r>
            <a:r>
              <a:rPr sz="3600" spc="35" dirty="0">
                <a:latin typeface="Arial MT"/>
                <a:cs typeface="Arial MT"/>
              </a:rPr>
              <a:t> </a:t>
            </a:r>
            <a:r>
              <a:rPr sz="3600" spc="-15" dirty="0">
                <a:latin typeface="Arial MT"/>
                <a:cs typeface="Arial MT"/>
              </a:rPr>
              <a:t>we</a:t>
            </a:r>
            <a:r>
              <a:rPr sz="3600" spc="25" dirty="0">
                <a:latin typeface="Arial MT"/>
                <a:cs typeface="Arial MT"/>
              </a:rPr>
              <a:t> </a:t>
            </a:r>
            <a:r>
              <a:rPr sz="3600" spc="-5" dirty="0">
                <a:latin typeface="Arial MT"/>
                <a:cs typeface="Arial MT"/>
              </a:rPr>
              <a:t>plan</a:t>
            </a:r>
            <a:r>
              <a:rPr sz="3600" spc="35" dirty="0">
                <a:latin typeface="Arial MT"/>
                <a:cs typeface="Arial MT"/>
              </a:rPr>
              <a:t> </a:t>
            </a:r>
            <a:r>
              <a:rPr sz="3600" spc="-5" dirty="0">
                <a:latin typeface="Arial MT"/>
                <a:cs typeface="Arial MT"/>
              </a:rPr>
              <a:t>to</a:t>
            </a:r>
            <a:r>
              <a:rPr sz="3600" spc="5" dirty="0">
                <a:latin typeface="Arial MT"/>
                <a:cs typeface="Arial MT"/>
              </a:rPr>
              <a:t> </a:t>
            </a:r>
            <a:r>
              <a:rPr sz="3600" spc="-5" dirty="0">
                <a:latin typeface="Arial MT"/>
                <a:cs typeface="Arial MT"/>
              </a:rPr>
              <a:t>spend</a:t>
            </a:r>
            <a:r>
              <a:rPr sz="3600" spc="35" dirty="0">
                <a:latin typeface="Arial MT"/>
                <a:cs typeface="Arial MT"/>
              </a:rPr>
              <a:t> </a:t>
            </a:r>
            <a:r>
              <a:rPr sz="3600" spc="-5" dirty="0">
                <a:latin typeface="Arial MT"/>
                <a:cs typeface="Arial MT"/>
              </a:rPr>
              <a:t>our</a:t>
            </a:r>
            <a:r>
              <a:rPr sz="3600" spc="20" dirty="0">
                <a:latin typeface="Arial MT"/>
                <a:cs typeface="Arial MT"/>
              </a:rPr>
              <a:t> </a:t>
            </a:r>
            <a:r>
              <a:rPr sz="3600" spc="-5" dirty="0">
                <a:latin typeface="Arial MT"/>
                <a:cs typeface="Arial MT"/>
              </a:rPr>
              <a:t>funds</a:t>
            </a:r>
            <a:r>
              <a:rPr sz="3600" spc="20" dirty="0">
                <a:latin typeface="Arial MT"/>
                <a:cs typeface="Arial MT"/>
              </a:rPr>
              <a:t> </a:t>
            </a:r>
            <a:r>
              <a:rPr sz="3600" spc="-5" dirty="0">
                <a:latin typeface="Arial MT"/>
                <a:cs typeface="Arial MT"/>
              </a:rPr>
              <a:t>on</a:t>
            </a:r>
            <a:r>
              <a:rPr sz="3600" spc="20" dirty="0">
                <a:latin typeface="Arial MT"/>
                <a:cs typeface="Arial MT"/>
              </a:rPr>
              <a:t> </a:t>
            </a:r>
            <a:r>
              <a:rPr sz="3600" spc="-5" dirty="0">
                <a:latin typeface="Arial MT"/>
                <a:cs typeface="Arial MT"/>
              </a:rPr>
              <a:t>the</a:t>
            </a:r>
            <a:r>
              <a:rPr sz="3600" dirty="0">
                <a:latin typeface="Arial MT"/>
                <a:cs typeface="Arial MT"/>
              </a:rPr>
              <a:t> </a:t>
            </a:r>
            <a:r>
              <a:rPr sz="3600" spc="-5" dirty="0">
                <a:latin typeface="Arial MT"/>
                <a:cs typeface="Arial MT"/>
              </a:rPr>
              <a:t>following:</a:t>
            </a:r>
            <a:endParaRPr sz="3600" dirty="0">
              <a:latin typeface="Arial MT"/>
              <a:cs typeface="Arial MT"/>
            </a:endParaRPr>
          </a:p>
          <a:p>
            <a:pPr marL="980440" lvl="1" indent="-287655">
              <a:buChar char="•"/>
              <a:tabLst>
                <a:tab pos="980440" algn="l"/>
                <a:tab pos="981075" algn="l"/>
              </a:tabLst>
            </a:pPr>
            <a:r>
              <a:rPr sz="3600" dirty="0">
                <a:latin typeface="Arial MT"/>
                <a:cs typeface="Arial MT"/>
              </a:rPr>
              <a:t>Supplemental</a:t>
            </a:r>
            <a:r>
              <a:rPr sz="3600" spc="-40" dirty="0">
                <a:latin typeface="Arial MT"/>
                <a:cs typeface="Arial MT"/>
              </a:rPr>
              <a:t> </a:t>
            </a:r>
            <a:r>
              <a:rPr sz="3600" spc="-5" dirty="0">
                <a:latin typeface="Arial MT"/>
                <a:cs typeface="Arial MT"/>
              </a:rPr>
              <a:t>staff</a:t>
            </a:r>
            <a:endParaRPr sz="3600" dirty="0">
              <a:latin typeface="Arial MT"/>
              <a:cs typeface="Arial MT"/>
            </a:endParaRPr>
          </a:p>
          <a:p>
            <a:pPr marL="980440" lvl="1" indent="-287655">
              <a:buChar char="•"/>
              <a:tabLst>
                <a:tab pos="980440" algn="l"/>
                <a:tab pos="981075" algn="l"/>
              </a:tabLst>
            </a:pPr>
            <a:r>
              <a:rPr sz="3600" dirty="0">
                <a:latin typeface="Arial MT"/>
                <a:cs typeface="Arial MT"/>
              </a:rPr>
              <a:t>Programs/Materials/Supplies</a:t>
            </a:r>
          </a:p>
          <a:p>
            <a:pPr marL="980440" lvl="1" indent="-287655">
              <a:buChar char="•"/>
              <a:tabLst>
                <a:tab pos="980440" algn="l"/>
                <a:tab pos="981075" algn="l"/>
              </a:tabLst>
            </a:pPr>
            <a:r>
              <a:rPr sz="3600" dirty="0">
                <a:latin typeface="Arial MT"/>
                <a:cs typeface="Arial MT"/>
              </a:rPr>
              <a:t>Professional</a:t>
            </a:r>
            <a:r>
              <a:rPr sz="3600" spc="-10" dirty="0">
                <a:latin typeface="Arial MT"/>
                <a:cs typeface="Arial MT"/>
              </a:rPr>
              <a:t> </a:t>
            </a:r>
            <a:r>
              <a:rPr sz="3600" dirty="0">
                <a:latin typeface="Arial MT"/>
                <a:cs typeface="Arial MT"/>
              </a:rPr>
              <a:t>Development</a:t>
            </a:r>
            <a:endParaRPr lang="en-US" sz="3600" dirty="0">
              <a:latin typeface="Arial MT"/>
              <a:cs typeface="Arial MT"/>
            </a:endParaRPr>
          </a:p>
          <a:p>
            <a:pPr marL="980440" lvl="1" indent="-287655">
              <a:buChar char="•"/>
              <a:tabLst>
                <a:tab pos="980440" algn="l"/>
                <a:tab pos="981075" algn="l"/>
              </a:tabLst>
            </a:pPr>
            <a:r>
              <a:rPr lang="en-US" sz="3600" dirty="0">
                <a:latin typeface="Arial MT"/>
                <a:cs typeface="Arial MT"/>
              </a:rPr>
              <a:t>Family Engagement</a:t>
            </a:r>
            <a:endParaRPr sz="3600" dirty="0">
              <a:latin typeface="Arial MT"/>
              <a:cs typeface="Arial MT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00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76019" y="993089"/>
            <a:ext cx="969264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latin typeface="Arial MT"/>
                <a:cs typeface="Arial MT"/>
              </a:rPr>
              <a:t>What</a:t>
            </a:r>
            <a:r>
              <a:rPr sz="4400" spc="-5" dirty="0">
                <a:latin typeface="Arial MT"/>
                <a:cs typeface="Arial MT"/>
              </a:rPr>
              <a:t> </a:t>
            </a:r>
            <a:r>
              <a:rPr sz="4400" dirty="0">
                <a:latin typeface="Arial MT"/>
                <a:cs typeface="Arial MT"/>
              </a:rPr>
              <a:t>is</a:t>
            </a:r>
            <a:r>
              <a:rPr sz="4400" spc="-15" dirty="0">
                <a:latin typeface="Arial MT"/>
                <a:cs typeface="Arial MT"/>
              </a:rPr>
              <a:t> </a:t>
            </a:r>
            <a:r>
              <a:rPr sz="4400" dirty="0">
                <a:latin typeface="Arial MT"/>
                <a:cs typeface="Arial MT"/>
              </a:rPr>
              <a:t>the School</a:t>
            </a:r>
            <a:r>
              <a:rPr sz="4400" spc="-25" dirty="0">
                <a:latin typeface="Arial MT"/>
                <a:cs typeface="Arial MT"/>
              </a:rPr>
              <a:t> </a:t>
            </a:r>
            <a:r>
              <a:rPr sz="4400" dirty="0">
                <a:latin typeface="Arial MT"/>
                <a:cs typeface="Arial MT"/>
              </a:rPr>
              <a:t>Improvement</a:t>
            </a:r>
            <a:r>
              <a:rPr sz="4400" spc="-20" dirty="0">
                <a:latin typeface="Arial MT"/>
                <a:cs typeface="Arial MT"/>
              </a:rPr>
              <a:t> </a:t>
            </a:r>
            <a:r>
              <a:rPr sz="4400" dirty="0">
                <a:latin typeface="Arial MT"/>
                <a:cs typeface="Arial MT"/>
              </a:rPr>
              <a:t>Plan?</a:t>
            </a:r>
            <a:endParaRPr sz="44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84580" y="1816053"/>
            <a:ext cx="9959340" cy="3463925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469900" indent="-457834">
              <a:lnSpc>
                <a:spcPct val="100000"/>
              </a:lnSpc>
              <a:spcBef>
                <a:spcPts val="270"/>
              </a:spcBef>
              <a:buFont typeface="Calibri"/>
              <a:buChar char="▪"/>
              <a:tabLst>
                <a:tab pos="469900" algn="l"/>
                <a:tab pos="470534" algn="l"/>
              </a:tabLst>
            </a:pPr>
            <a:r>
              <a:rPr sz="2200" spc="-5" dirty="0">
                <a:solidFill>
                  <a:srgbClr val="3E3E3E"/>
                </a:solidFill>
                <a:latin typeface="Arial MT"/>
                <a:cs typeface="Arial MT"/>
              </a:rPr>
              <a:t>The</a:t>
            </a:r>
            <a:r>
              <a:rPr sz="2200" spc="15" dirty="0">
                <a:solidFill>
                  <a:srgbClr val="3E3E3E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E3E3E"/>
                </a:solidFill>
                <a:latin typeface="Arial MT"/>
                <a:cs typeface="Arial MT"/>
              </a:rPr>
              <a:t>SIP</a:t>
            </a:r>
            <a:r>
              <a:rPr sz="2200" dirty="0">
                <a:solidFill>
                  <a:srgbClr val="3E3E3E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E3E3E"/>
                </a:solidFill>
                <a:latin typeface="Arial MT"/>
                <a:cs typeface="Arial MT"/>
              </a:rPr>
              <a:t>is</a:t>
            </a:r>
            <a:r>
              <a:rPr sz="2200" dirty="0">
                <a:solidFill>
                  <a:srgbClr val="3E3E3E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E3E3E"/>
                </a:solidFill>
                <a:latin typeface="Arial MT"/>
                <a:cs typeface="Arial MT"/>
              </a:rPr>
              <a:t>the</a:t>
            </a:r>
            <a:r>
              <a:rPr sz="2200" spc="5" dirty="0">
                <a:solidFill>
                  <a:srgbClr val="3E3E3E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E3E3E"/>
                </a:solidFill>
                <a:latin typeface="Arial MT"/>
                <a:cs typeface="Arial MT"/>
              </a:rPr>
              <a:t>School</a:t>
            </a:r>
            <a:r>
              <a:rPr sz="2200" dirty="0">
                <a:solidFill>
                  <a:srgbClr val="3E3E3E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E3E3E"/>
                </a:solidFill>
                <a:latin typeface="Arial MT"/>
                <a:cs typeface="Arial MT"/>
              </a:rPr>
              <a:t>Improvement</a:t>
            </a:r>
            <a:r>
              <a:rPr sz="2200" spc="55" dirty="0">
                <a:solidFill>
                  <a:srgbClr val="3E3E3E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E3E3E"/>
                </a:solidFill>
                <a:latin typeface="Arial MT"/>
                <a:cs typeface="Arial MT"/>
              </a:rPr>
              <a:t>Plan.</a:t>
            </a:r>
            <a:r>
              <a:rPr sz="2200" dirty="0">
                <a:solidFill>
                  <a:srgbClr val="3E3E3E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E3E3E"/>
                </a:solidFill>
                <a:latin typeface="Arial MT"/>
                <a:cs typeface="Arial MT"/>
              </a:rPr>
              <a:t>It</a:t>
            </a:r>
            <a:r>
              <a:rPr sz="2200" dirty="0">
                <a:solidFill>
                  <a:srgbClr val="3E3E3E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E3E3E"/>
                </a:solidFill>
                <a:latin typeface="Arial MT"/>
                <a:cs typeface="Arial MT"/>
              </a:rPr>
              <a:t>includes:</a:t>
            </a:r>
            <a:endParaRPr sz="2200">
              <a:latin typeface="Arial MT"/>
              <a:cs typeface="Arial MT"/>
            </a:endParaRPr>
          </a:p>
          <a:p>
            <a:pPr marL="980440" lvl="1" indent="-287020">
              <a:lnSpc>
                <a:spcPts val="2280"/>
              </a:lnSpc>
              <a:spcBef>
                <a:spcPts val="160"/>
              </a:spcBef>
              <a:buChar char="•"/>
              <a:tabLst>
                <a:tab pos="980440" algn="l"/>
                <a:tab pos="981075" algn="l"/>
              </a:tabLst>
            </a:pPr>
            <a:r>
              <a:rPr sz="2000" dirty="0">
                <a:solidFill>
                  <a:srgbClr val="3E3E3E"/>
                </a:solidFill>
                <a:latin typeface="Arial MT"/>
                <a:cs typeface="Arial MT"/>
              </a:rPr>
              <a:t>the</a:t>
            </a:r>
            <a:r>
              <a:rPr sz="2000" spc="-20" dirty="0">
                <a:solidFill>
                  <a:srgbClr val="3E3E3E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E3E3E"/>
                </a:solidFill>
                <a:latin typeface="Arial MT"/>
                <a:cs typeface="Arial MT"/>
              </a:rPr>
              <a:t>identification</a:t>
            </a:r>
            <a:r>
              <a:rPr sz="2000" spc="-15" dirty="0">
                <a:solidFill>
                  <a:srgbClr val="3E3E3E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E3E3E"/>
                </a:solidFill>
                <a:latin typeface="Arial MT"/>
                <a:cs typeface="Arial MT"/>
              </a:rPr>
              <a:t>of</a:t>
            </a:r>
            <a:r>
              <a:rPr sz="2000" spc="-20" dirty="0">
                <a:solidFill>
                  <a:srgbClr val="3E3E3E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E3E3E"/>
                </a:solidFill>
                <a:latin typeface="Arial MT"/>
                <a:cs typeface="Arial MT"/>
              </a:rPr>
              <a:t>the</a:t>
            </a:r>
            <a:r>
              <a:rPr sz="2000" spc="-15" dirty="0">
                <a:solidFill>
                  <a:srgbClr val="3E3E3E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E3E3E"/>
                </a:solidFill>
                <a:latin typeface="Arial MT"/>
                <a:cs typeface="Arial MT"/>
              </a:rPr>
              <a:t>school</a:t>
            </a:r>
            <a:r>
              <a:rPr sz="2000" spc="-15" dirty="0">
                <a:solidFill>
                  <a:srgbClr val="3E3E3E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E3E3E"/>
                </a:solidFill>
                <a:latin typeface="Arial MT"/>
                <a:cs typeface="Arial MT"/>
              </a:rPr>
              <a:t>planning</a:t>
            </a:r>
            <a:r>
              <a:rPr sz="2000" spc="-15" dirty="0">
                <a:solidFill>
                  <a:srgbClr val="3E3E3E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E3E3E"/>
                </a:solidFill>
                <a:latin typeface="Arial MT"/>
                <a:cs typeface="Arial MT"/>
              </a:rPr>
              <a:t>team</a:t>
            </a:r>
            <a:r>
              <a:rPr sz="2000" spc="-35" dirty="0">
                <a:solidFill>
                  <a:srgbClr val="3E3E3E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E3E3E"/>
                </a:solidFill>
                <a:latin typeface="Arial MT"/>
                <a:cs typeface="Arial MT"/>
              </a:rPr>
              <a:t>and</a:t>
            </a:r>
            <a:r>
              <a:rPr sz="2000" spc="-10" dirty="0">
                <a:solidFill>
                  <a:srgbClr val="3E3E3E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E3E3E"/>
                </a:solidFill>
                <a:latin typeface="Arial MT"/>
                <a:cs typeface="Arial MT"/>
              </a:rPr>
              <a:t>how</a:t>
            </a:r>
            <a:r>
              <a:rPr sz="2000" spc="-10" dirty="0">
                <a:solidFill>
                  <a:srgbClr val="3E3E3E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E3E3E"/>
                </a:solidFill>
                <a:latin typeface="Arial MT"/>
                <a:cs typeface="Arial MT"/>
              </a:rPr>
              <a:t>they</a:t>
            </a:r>
            <a:r>
              <a:rPr sz="2000" spc="-5" dirty="0">
                <a:solidFill>
                  <a:srgbClr val="3E3E3E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E3E3E"/>
                </a:solidFill>
                <a:latin typeface="Arial MT"/>
                <a:cs typeface="Arial MT"/>
              </a:rPr>
              <a:t>will</a:t>
            </a:r>
            <a:r>
              <a:rPr sz="2000" spc="5" dirty="0">
                <a:solidFill>
                  <a:srgbClr val="3E3E3E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E3E3E"/>
                </a:solidFill>
                <a:latin typeface="Arial MT"/>
                <a:cs typeface="Arial MT"/>
              </a:rPr>
              <a:t>be</a:t>
            </a:r>
            <a:r>
              <a:rPr sz="2000" spc="-10" dirty="0">
                <a:solidFill>
                  <a:srgbClr val="3E3E3E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E3E3E"/>
                </a:solidFill>
                <a:latin typeface="Arial MT"/>
                <a:cs typeface="Arial MT"/>
              </a:rPr>
              <a:t>engaged</a:t>
            </a:r>
            <a:r>
              <a:rPr sz="2000" spc="-20" dirty="0">
                <a:solidFill>
                  <a:srgbClr val="3E3E3E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E3E3E"/>
                </a:solidFill>
                <a:latin typeface="Arial MT"/>
                <a:cs typeface="Arial MT"/>
              </a:rPr>
              <a:t>in</a:t>
            </a:r>
            <a:endParaRPr sz="2000">
              <a:latin typeface="Arial MT"/>
              <a:cs typeface="Arial MT"/>
            </a:endParaRPr>
          </a:p>
          <a:p>
            <a:pPr marL="980440">
              <a:lnSpc>
                <a:spcPts val="2280"/>
              </a:lnSpc>
            </a:pPr>
            <a:r>
              <a:rPr sz="2000" dirty="0">
                <a:solidFill>
                  <a:srgbClr val="3E3E3E"/>
                </a:solidFill>
                <a:latin typeface="Arial MT"/>
                <a:cs typeface="Arial MT"/>
              </a:rPr>
              <a:t>the</a:t>
            </a:r>
            <a:r>
              <a:rPr sz="2000" spc="-40" dirty="0">
                <a:solidFill>
                  <a:srgbClr val="3E3E3E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E3E3E"/>
                </a:solidFill>
                <a:latin typeface="Arial MT"/>
                <a:cs typeface="Arial MT"/>
              </a:rPr>
              <a:t>planning</a:t>
            </a:r>
            <a:r>
              <a:rPr sz="2000" spc="-35" dirty="0">
                <a:solidFill>
                  <a:srgbClr val="3E3E3E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E3E3E"/>
                </a:solidFill>
                <a:latin typeface="Arial MT"/>
                <a:cs typeface="Arial MT"/>
              </a:rPr>
              <a:t>process;</a:t>
            </a:r>
            <a:endParaRPr sz="2000">
              <a:latin typeface="Arial MT"/>
              <a:cs typeface="Arial MT"/>
            </a:endParaRPr>
          </a:p>
          <a:p>
            <a:pPr marL="980440" lvl="1" indent="-287020">
              <a:lnSpc>
                <a:spcPct val="100000"/>
              </a:lnSpc>
              <a:spcBef>
                <a:spcPts val="360"/>
              </a:spcBef>
              <a:buChar char="•"/>
              <a:tabLst>
                <a:tab pos="980440" algn="l"/>
                <a:tab pos="981075" algn="l"/>
              </a:tabLst>
            </a:pPr>
            <a:r>
              <a:rPr sz="2000" dirty="0">
                <a:solidFill>
                  <a:srgbClr val="3E3E3E"/>
                </a:solidFill>
                <a:latin typeface="Arial MT"/>
                <a:cs typeface="Arial MT"/>
              </a:rPr>
              <a:t>a needs</a:t>
            </a:r>
            <a:r>
              <a:rPr sz="2000" spc="-20" dirty="0">
                <a:solidFill>
                  <a:srgbClr val="3E3E3E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E3E3E"/>
                </a:solidFill>
                <a:latin typeface="Arial MT"/>
                <a:cs typeface="Arial MT"/>
              </a:rPr>
              <a:t>assessment</a:t>
            </a:r>
            <a:r>
              <a:rPr sz="2000" spc="-40" dirty="0">
                <a:solidFill>
                  <a:srgbClr val="3E3E3E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E3E3E"/>
                </a:solidFill>
                <a:latin typeface="Arial MT"/>
                <a:cs typeface="Arial MT"/>
              </a:rPr>
              <a:t>and</a:t>
            </a:r>
            <a:r>
              <a:rPr sz="2000" spc="-15" dirty="0">
                <a:solidFill>
                  <a:srgbClr val="3E3E3E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E3E3E"/>
                </a:solidFill>
                <a:latin typeface="Arial MT"/>
                <a:cs typeface="Arial MT"/>
              </a:rPr>
              <a:t>summary</a:t>
            </a:r>
            <a:r>
              <a:rPr sz="2000" spc="-40" dirty="0">
                <a:solidFill>
                  <a:srgbClr val="3E3E3E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E3E3E"/>
                </a:solidFill>
                <a:latin typeface="Arial MT"/>
                <a:cs typeface="Arial MT"/>
              </a:rPr>
              <a:t>of</a:t>
            </a:r>
            <a:r>
              <a:rPr sz="2000" spc="-15" dirty="0">
                <a:solidFill>
                  <a:srgbClr val="3E3E3E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E3E3E"/>
                </a:solidFill>
                <a:latin typeface="Arial MT"/>
                <a:cs typeface="Arial MT"/>
              </a:rPr>
              <a:t>academic</a:t>
            </a:r>
            <a:r>
              <a:rPr sz="2000" spc="-25" dirty="0">
                <a:solidFill>
                  <a:srgbClr val="3E3E3E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E3E3E"/>
                </a:solidFill>
                <a:latin typeface="Arial MT"/>
                <a:cs typeface="Arial MT"/>
              </a:rPr>
              <a:t>and</a:t>
            </a:r>
            <a:r>
              <a:rPr sz="2000" spc="-10" dirty="0">
                <a:solidFill>
                  <a:srgbClr val="3E3E3E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E3E3E"/>
                </a:solidFill>
                <a:latin typeface="Arial MT"/>
                <a:cs typeface="Arial MT"/>
              </a:rPr>
              <a:t>non-academic</a:t>
            </a:r>
            <a:r>
              <a:rPr sz="2000" spc="-35" dirty="0">
                <a:solidFill>
                  <a:srgbClr val="3E3E3E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E3E3E"/>
                </a:solidFill>
                <a:latin typeface="Arial MT"/>
                <a:cs typeface="Arial MT"/>
              </a:rPr>
              <a:t>data;</a:t>
            </a:r>
            <a:endParaRPr sz="2000">
              <a:latin typeface="Arial MT"/>
              <a:cs typeface="Arial MT"/>
            </a:endParaRPr>
          </a:p>
          <a:p>
            <a:pPr marL="980440" lvl="1" indent="-287020">
              <a:lnSpc>
                <a:spcPts val="2280"/>
              </a:lnSpc>
              <a:spcBef>
                <a:spcPts val="360"/>
              </a:spcBef>
              <a:buChar char="•"/>
              <a:tabLst>
                <a:tab pos="980440" algn="l"/>
                <a:tab pos="981075" algn="l"/>
              </a:tabLst>
            </a:pPr>
            <a:r>
              <a:rPr sz="2000" dirty="0">
                <a:solidFill>
                  <a:srgbClr val="3E3E3E"/>
                </a:solidFill>
                <a:latin typeface="Arial MT"/>
                <a:cs typeface="Arial MT"/>
              </a:rPr>
              <a:t>prioritized</a:t>
            </a:r>
            <a:r>
              <a:rPr sz="2000" spc="-30" dirty="0">
                <a:solidFill>
                  <a:srgbClr val="3E3E3E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E3E3E"/>
                </a:solidFill>
                <a:latin typeface="Arial MT"/>
                <a:cs typeface="Arial MT"/>
              </a:rPr>
              <a:t>goals,</a:t>
            </a:r>
            <a:r>
              <a:rPr sz="2000" spc="-30" dirty="0">
                <a:solidFill>
                  <a:srgbClr val="3E3E3E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E3E3E"/>
                </a:solidFill>
                <a:latin typeface="Arial MT"/>
                <a:cs typeface="Arial MT"/>
              </a:rPr>
              <a:t>strategies,</a:t>
            </a:r>
            <a:r>
              <a:rPr sz="2000" spc="-35" dirty="0">
                <a:solidFill>
                  <a:srgbClr val="3E3E3E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E3E3E"/>
                </a:solidFill>
                <a:latin typeface="Arial MT"/>
                <a:cs typeface="Arial MT"/>
              </a:rPr>
              <a:t>and</a:t>
            </a:r>
            <a:r>
              <a:rPr sz="2000" spc="-10" dirty="0">
                <a:solidFill>
                  <a:srgbClr val="3E3E3E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E3E3E"/>
                </a:solidFill>
                <a:latin typeface="Arial MT"/>
                <a:cs typeface="Arial MT"/>
              </a:rPr>
              <a:t>action</a:t>
            </a:r>
            <a:r>
              <a:rPr sz="2000" spc="-20" dirty="0">
                <a:solidFill>
                  <a:srgbClr val="3E3E3E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E3E3E"/>
                </a:solidFill>
                <a:latin typeface="Arial MT"/>
                <a:cs typeface="Arial MT"/>
              </a:rPr>
              <a:t>steps</a:t>
            </a:r>
            <a:r>
              <a:rPr sz="2000" spc="-30" dirty="0">
                <a:solidFill>
                  <a:srgbClr val="3E3E3E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E3E3E"/>
                </a:solidFill>
                <a:latin typeface="Arial MT"/>
                <a:cs typeface="Arial MT"/>
              </a:rPr>
              <a:t>to</a:t>
            </a:r>
            <a:r>
              <a:rPr sz="2000" spc="-5" dirty="0">
                <a:solidFill>
                  <a:srgbClr val="3E3E3E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E3E3E"/>
                </a:solidFill>
                <a:latin typeface="Arial MT"/>
                <a:cs typeface="Arial MT"/>
              </a:rPr>
              <a:t>help</a:t>
            </a:r>
            <a:r>
              <a:rPr sz="2000" spc="-10" dirty="0">
                <a:solidFill>
                  <a:srgbClr val="3E3E3E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E3E3E"/>
                </a:solidFill>
                <a:latin typeface="Arial MT"/>
                <a:cs typeface="Arial MT"/>
              </a:rPr>
              <a:t>address</a:t>
            </a:r>
            <a:r>
              <a:rPr sz="2000" spc="-30" dirty="0">
                <a:solidFill>
                  <a:srgbClr val="3E3E3E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E3E3E"/>
                </a:solidFill>
                <a:latin typeface="Arial MT"/>
                <a:cs typeface="Arial MT"/>
              </a:rPr>
              <a:t>the</a:t>
            </a:r>
            <a:r>
              <a:rPr sz="2000" spc="-20" dirty="0">
                <a:solidFill>
                  <a:srgbClr val="3E3E3E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E3E3E"/>
                </a:solidFill>
                <a:latin typeface="Arial MT"/>
                <a:cs typeface="Arial MT"/>
              </a:rPr>
              <a:t>academic</a:t>
            </a:r>
            <a:r>
              <a:rPr sz="2000" spc="-30" dirty="0">
                <a:solidFill>
                  <a:srgbClr val="3E3E3E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E3E3E"/>
                </a:solidFill>
                <a:latin typeface="Arial MT"/>
                <a:cs typeface="Arial MT"/>
              </a:rPr>
              <a:t>and</a:t>
            </a:r>
            <a:endParaRPr sz="2000">
              <a:latin typeface="Arial MT"/>
              <a:cs typeface="Arial MT"/>
            </a:endParaRPr>
          </a:p>
          <a:p>
            <a:pPr marL="980440">
              <a:lnSpc>
                <a:spcPts val="2280"/>
              </a:lnSpc>
            </a:pPr>
            <a:r>
              <a:rPr sz="2000" dirty="0">
                <a:solidFill>
                  <a:srgbClr val="3E3E3E"/>
                </a:solidFill>
                <a:latin typeface="Arial MT"/>
                <a:cs typeface="Arial MT"/>
              </a:rPr>
              <a:t>non-academic</a:t>
            </a:r>
            <a:r>
              <a:rPr sz="2000" spc="-50" dirty="0">
                <a:solidFill>
                  <a:srgbClr val="3E3E3E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E3E3E"/>
                </a:solidFill>
                <a:latin typeface="Arial MT"/>
                <a:cs typeface="Arial MT"/>
              </a:rPr>
              <a:t>needs</a:t>
            </a:r>
            <a:r>
              <a:rPr sz="2000" spc="-30" dirty="0">
                <a:solidFill>
                  <a:srgbClr val="3E3E3E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E3E3E"/>
                </a:solidFill>
                <a:latin typeface="Arial MT"/>
                <a:cs typeface="Arial MT"/>
              </a:rPr>
              <a:t>of</a:t>
            </a:r>
            <a:r>
              <a:rPr sz="2000" spc="-35" dirty="0">
                <a:solidFill>
                  <a:srgbClr val="3E3E3E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E3E3E"/>
                </a:solidFill>
                <a:latin typeface="Arial MT"/>
                <a:cs typeface="Arial MT"/>
              </a:rPr>
              <a:t>students;</a:t>
            </a:r>
            <a:endParaRPr sz="2000">
              <a:latin typeface="Arial MT"/>
              <a:cs typeface="Arial MT"/>
            </a:endParaRPr>
          </a:p>
          <a:p>
            <a:pPr marL="980440" lvl="1" indent="-287020">
              <a:lnSpc>
                <a:spcPct val="100000"/>
              </a:lnSpc>
              <a:spcBef>
                <a:spcPts val="365"/>
              </a:spcBef>
              <a:buChar char="•"/>
              <a:tabLst>
                <a:tab pos="980440" algn="l"/>
                <a:tab pos="981075" algn="l"/>
              </a:tabLst>
            </a:pPr>
            <a:r>
              <a:rPr sz="2000" dirty="0">
                <a:solidFill>
                  <a:srgbClr val="3E3E3E"/>
                </a:solidFill>
                <a:latin typeface="Arial MT"/>
                <a:cs typeface="Arial MT"/>
              </a:rPr>
              <a:t>teacher</a:t>
            </a:r>
            <a:r>
              <a:rPr sz="2000" spc="-45" dirty="0">
                <a:solidFill>
                  <a:srgbClr val="3E3E3E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E3E3E"/>
                </a:solidFill>
                <a:latin typeface="Arial MT"/>
                <a:cs typeface="Arial MT"/>
              </a:rPr>
              <a:t>and</a:t>
            </a:r>
            <a:r>
              <a:rPr sz="2000" spc="-15" dirty="0">
                <a:solidFill>
                  <a:srgbClr val="3E3E3E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E3E3E"/>
                </a:solidFill>
                <a:latin typeface="Arial MT"/>
                <a:cs typeface="Arial MT"/>
              </a:rPr>
              <a:t>staff</a:t>
            </a:r>
            <a:r>
              <a:rPr sz="2000" spc="-40" dirty="0">
                <a:solidFill>
                  <a:srgbClr val="3E3E3E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E3E3E"/>
                </a:solidFill>
                <a:latin typeface="Arial MT"/>
                <a:cs typeface="Arial MT"/>
              </a:rPr>
              <a:t>professional</a:t>
            </a:r>
            <a:r>
              <a:rPr sz="2000" spc="-40" dirty="0">
                <a:solidFill>
                  <a:srgbClr val="3E3E3E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E3E3E"/>
                </a:solidFill>
                <a:latin typeface="Arial MT"/>
                <a:cs typeface="Arial MT"/>
              </a:rPr>
              <a:t>development</a:t>
            </a:r>
            <a:r>
              <a:rPr sz="2000" spc="-30" dirty="0">
                <a:solidFill>
                  <a:srgbClr val="3E3E3E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E3E3E"/>
                </a:solidFill>
                <a:latin typeface="Arial MT"/>
                <a:cs typeface="Arial MT"/>
              </a:rPr>
              <a:t>needs;</a:t>
            </a:r>
            <a:r>
              <a:rPr sz="2000" spc="-35" dirty="0">
                <a:solidFill>
                  <a:srgbClr val="3E3E3E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E3E3E"/>
                </a:solidFill>
                <a:latin typeface="Arial MT"/>
                <a:cs typeface="Arial MT"/>
              </a:rPr>
              <a:t>and</a:t>
            </a:r>
            <a:endParaRPr sz="2000">
              <a:latin typeface="Arial MT"/>
              <a:cs typeface="Arial MT"/>
            </a:endParaRPr>
          </a:p>
          <a:p>
            <a:pPr marL="980440" lvl="1" indent="-287020">
              <a:lnSpc>
                <a:spcPct val="100000"/>
              </a:lnSpc>
              <a:spcBef>
                <a:spcPts val="360"/>
              </a:spcBef>
              <a:buChar char="•"/>
              <a:tabLst>
                <a:tab pos="980440" algn="l"/>
                <a:tab pos="981075" algn="l"/>
              </a:tabLst>
            </a:pPr>
            <a:r>
              <a:rPr sz="2000" dirty="0">
                <a:solidFill>
                  <a:srgbClr val="3E3E3E"/>
                </a:solidFill>
                <a:latin typeface="Arial MT"/>
                <a:cs typeface="Arial MT"/>
              </a:rPr>
              <a:t>budgets</a:t>
            </a:r>
            <a:r>
              <a:rPr sz="2000" spc="-30" dirty="0">
                <a:solidFill>
                  <a:srgbClr val="3E3E3E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E3E3E"/>
                </a:solidFill>
                <a:latin typeface="Arial MT"/>
                <a:cs typeface="Arial MT"/>
              </a:rPr>
              <a:t>and</a:t>
            </a:r>
            <a:r>
              <a:rPr sz="2000" spc="-30" dirty="0">
                <a:solidFill>
                  <a:srgbClr val="3E3E3E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E3E3E"/>
                </a:solidFill>
                <a:latin typeface="Arial MT"/>
                <a:cs typeface="Arial MT"/>
              </a:rPr>
              <a:t>the</a:t>
            </a:r>
            <a:r>
              <a:rPr sz="2000" spc="-10" dirty="0">
                <a:solidFill>
                  <a:srgbClr val="3E3E3E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E3E3E"/>
                </a:solidFill>
                <a:latin typeface="Arial MT"/>
                <a:cs typeface="Arial MT"/>
              </a:rPr>
              <a:t>coordination</a:t>
            </a:r>
            <a:r>
              <a:rPr sz="2000" spc="-45" dirty="0">
                <a:solidFill>
                  <a:srgbClr val="3E3E3E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E3E3E"/>
                </a:solidFill>
                <a:latin typeface="Arial MT"/>
                <a:cs typeface="Arial MT"/>
              </a:rPr>
              <a:t>of</a:t>
            </a:r>
            <a:r>
              <a:rPr sz="2000" spc="-25" dirty="0">
                <a:solidFill>
                  <a:srgbClr val="3E3E3E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E3E3E"/>
                </a:solidFill>
                <a:latin typeface="Arial MT"/>
                <a:cs typeface="Arial MT"/>
              </a:rPr>
              <a:t>resources.</a:t>
            </a:r>
            <a:endParaRPr sz="2000">
              <a:latin typeface="Arial MT"/>
              <a:cs typeface="Arial MT"/>
            </a:endParaRPr>
          </a:p>
          <a:p>
            <a:pPr marL="469900" indent="-457834">
              <a:lnSpc>
                <a:spcPct val="100000"/>
              </a:lnSpc>
              <a:spcBef>
                <a:spcPts val="1335"/>
              </a:spcBef>
              <a:buFont typeface="Calibri"/>
              <a:buChar char="▪"/>
              <a:tabLst>
                <a:tab pos="469900" algn="l"/>
                <a:tab pos="470534" algn="l"/>
              </a:tabLst>
            </a:pPr>
            <a:r>
              <a:rPr sz="2200" spc="-5" dirty="0">
                <a:latin typeface="Arial MT"/>
                <a:cs typeface="Arial MT"/>
              </a:rPr>
              <a:t>The</a:t>
            </a:r>
            <a:r>
              <a:rPr sz="2200" spc="2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school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must</a:t>
            </a:r>
            <a:r>
              <a:rPr sz="2200" spc="2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include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family</a:t>
            </a:r>
            <a:r>
              <a:rPr sz="2200" spc="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representatives</a:t>
            </a:r>
            <a:r>
              <a:rPr sz="2200" spc="3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on</a:t>
            </a:r>
            <a:r>
              <a:rPr sz="2200" spc="1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our</a:t>
            </a:r>
            <a:r>
              <a:rPr sz="2200" spc="2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school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planning</a:t>
            </a:r>
            <a:r>
              <a:rPr sz="2200" spc="1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team.</a:t>
            </a:r>
            <a:endParaRPr sz="2200">
              <a:latin typeface="Arial MT"/>
              <a:cs typeface="Arial MT"/>
            </a:endParaRPr>
          </a:p>
          <a:p>
            <a:pPr marL="876935">
              <a:lnSpc>
                <a:spcPct val="100000"/>
              </a:lnSpc>
              <a:spcBef>
                <a:spcPts val="195"/>
              </a:spcBef>
            </a:pPr>
            <a:r>
              <a:rPr sz="1800" spc="-5" dirty="0">
                <a:solidFill>
                  <a:srgbClr val="006FC0"/>
                </a:solidFill>
                <a:latin typeface="Arial MT"/>
                <a:cs typeface="Arial MT"/>
              </a:rPr>
              <a:t>SHOUT</a:t>
            </a:r>
            <a:r>
              <a:rPr sz="1800" dirty="0">
                <a:solidFill>
                  <a:srgbClr val="006FC0"/>
                </a:solidFill>
                <a:latin typeface="Arial MT"/>
                <a:cs typeface="Arial MT"/>
              </a:rPr>
              <a:t> OUT</a:t>
            </a:r>
            <a:r>
              <a:rPr sz="1800" spc="-10" dirty="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006FC0"/>
                </a:solidFill>
                <a:latin typeface="Arial MT"/>
                <a:cs typeface="Arial MT"/>
              </a:rPr>
              <a:t>to </a:t>
            </a:r>
            <a:r>
              <a:rPr sz="1800" spc="-5" dirty="0">
                <a:solidFill>
                  <a:srgbClr val="006FC0"/>
                </a:solidFill>
                <a:latin typeface="Arial MT"/>
                <a:cs typeface="Arial MT"/>
              </a:rPr>
              <a:t>all parents</a:t>
            </a:r>
            <a:r>
              <a:rPr sz="1800" spc="15" dirty="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Arial MT"/>
                <a:cs typeface="Arial MT"/>
              </a:rPr>
              <a:t>that</a:t>
            </a:r>
            <a:r>
              <a:rPr sz="1800" spc="5" dirty="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Arial MT"/>
                <a:cs typeface="Arial MT"/>
              </a:rPr>
              <a:t>have supported</a:t>
            </a:r>
            <a:r>
              <a:rPr sz="1800" spc="15" dirty="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Arial MT"/>
                <a:cs typeface="Arial MT"/>
              </a:rPr>
              <a:t>us</a:t>
            </a:r>
            <a:r>
              <a:rPr sz="1800" spc="5" dirty="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006FC0"/>
                </a:solidFill>
                <a:latin typeface="Arial MT"/>
                <a:cs typeface="Arial MT"/>
              </a:rPr>
              <a:t>in</a:t>
            </a:r>
            <a:r>
              <a:rPr sz="1800" spc="-10" dirty="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Arial MT"/>
                <a:cs typeface="Arial MT"/>
              </a:rPr>
              <a:t>our</a:t>
            </a:r>
            <a:r>
              <a:rPr sz="1800" spc="5" dirty="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Arial MT"/>
                <a:cs typeface="Arial MT"/>
              </a:rPr>
              <a:t>decision</a:t>
            </a:r>
            <a:r>
              <a:rPr sz="1800" spc="20" dirty="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Arial MT"/>
                <a:cs typeface="Arial MT"/>
              </a:rPr>
              <a:t>making</a:t>
            </a:r>
            <a:r>
              <a:rPr sz="1800" spc="10" dirty="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Arial MT"/>
                <a:cs typeface="Arial MT"/>
              </a:rPr>
              <a:t>process!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0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6800</TotalTime>
  <Words>1593</Words>
  <Application>Microsoft Office PowerPoint</Application>
  <PresentationFormat>Widescreen</PresentationFormat>
  <Paragraphs>158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Arial MT</vt:lpstr>
      <vt:lpstr>Calibri</vt:lpstr>
      <vt:lpstr>Courier New</vt:lpstr>
      <vt:lpstr>Georgia</vt:lpstr>
      <vt:lpstr>Permian Slab</vt:lpstr>
      <vt:lpstr>Office Theme</vt:lpstr>
      <vt:lpstr>Riverview School</vt:lpstr>
      <vt:lpstr>Purpose</vt:lpstr>
      <vt:lpstr>  What Will You Learn? </vt:lpstr>
      <vt:lpstr>What is a Title I School?</vt:lpstr>
      <vt:lpstr>What Is Riverview’s Designation Status?</vt:lpstr>
      <vt:lpstr>What are my rights? Parents’ Right to Know</vt:lpstr>
      <vt:lpstr>How Can We Use Title I Funds?</vt:lpstr>
      <vt:lpstr>How Does Riverview Use Title I Funds?</vt:lpstr>
      <vt:lpstr>What is the School Improvement Plan?</vt:lpstr>
      <vt:lpstr>What Are Our School-Wide Goals?</vt:lpstr>
      <vt:lpstr>What Is a Parent and Family  Engagement Policy?</vt:lpstr>
      <vt:lpstr>What Is Parent and Family  Engagement?</vt:lpstr>
      <vt:lpstr>What is a School-Parent Compact?</vt:lpstr>
      <vt:lpstr>Which curricula does our school use?</vt:lpstr>
      <vt:lpstr>What Assessments Will My Child Take?</vt:lpstr>
      <vt:lpstr>How Can You Get Involved?</vt:lpstr>
      <vt:lpstr>Who Can You Contact for Help?</vt:lpstr>
      <vt:lpstr>WE JUST WANT TO  SAY…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 Academy Charter  Family Engagement/Title I Meeting</dc:title>
  <dc:creator>Brinn Obermiller</dc:creator>
  <cp:lastModifiedBy>TIFFANY D THOMPSON</cp:lastModifiedBy>
  <cp:revision>5</cp:revision>
  <cp:lastPrinted>2024-09-05T19:21:09Z</cp:lastPrinted>
  <dcterms:created xsi:type="dcterms:W3CDTF">2024-09-05T00:51:09Z</dcterms:created>
  <dcterms:modified xsi:type="dcterms:W3CDTF">2024-09-19T17:15:51Z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2024-02-26T00:00:00Z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2024-09-05T00:00:00Z</vt:filetime>
  </property>
</Properties>
</file>